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20"/>
  </p:notesMasterIdLst>
  <p:handoutMasterIdLst>
    <p:handoutMasterId r:id="rId21"/>
  </p:handoutMasterIdLst>
  <p:sldIdLst>
    <p:sldId id="259" r:id="rId5"/>
    <p:sldId id="260" r:id="rId6"/>
    <p:sldId id="264" r:id="rId7"/>
    <p:sldId id="265" r:id="rId8"/>
    <p:sldId id="274" r:id="rId9"/>
    <p:sldId id="269" r:id="rId10"/>
    <p:sldId id="275" r:id="rId11"/>
    <p:sldId id="278" r:id="rId12"/>
    <p:sldId id="266" r:id="rId13"/>
    <p:sldId id="271" r:id="rId14"/>
    <p:sldId id="279" r:id="rId15"/>
    <p:sldId id="276" r:id="rId16"/>
    <p:sldId id="272" r:id="rId17"/>
    <p:sldId id="267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72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ABAFA-9D90-4B6C-95A1-503043E46FAB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C7757-6264-420F-9201-02E9A21CB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9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5EB1F-8DE4-48C3-A804-A05846A4049F}" type="datetimeFigureOut">
              <a:rPr lang="en-US" smtClean="0"/>
              <a:t>7/19/2017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115C9-E24C-4512-AA8B-319BB49F7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115C9-E24C-4512-AA8B-319BB49F77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18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12192000" cy="457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07889"/>
            <a:ext cx="10363200" cy="1470025"/>
          </a:xfrm>
        </p:spPr>
        <p:txBody>
          <a:bodyPr/>
          <a:lstStyle>
            <a:lvl1pPr algn="ctr">
              <a:defRPr sz="4400" b="1" baseline="0"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0A0C-FFF2-4105-9F07-796FCC3D8DE3}" type="datetime1">
              <a:rPr lang="en-US" smtClean="0"/>
              <a:t>7/19/2017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5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D68D4-D432-4190-8060-492B59F98A87}" type="datetime1">
              <a:rPr lang="en-US" smtClean="0"/>
              <a:t>7/19/2017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7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EF83-7D73-495D-9915-41737B990DFC}" type="datetime1">
              <a:rPr lang="en-US" smtClean="0"/>
              <a:t>7/19/2017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812800" y="1600200"/>
            <a:ext cx="10566400" cy="41148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5pPr>
            <a:lvl6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6pPr>
            <a:lvl7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7pPr>
            <a:lvl8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8pPr>
            <a:lvl9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2905-D7E2-4171-961B-8EB802C66F9A}" type="datetime1">
              <a:rPr lang="en-US" smtClean="0"/>
              <a:t>7/19/2017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9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4962526"/>
            <a:ext cx="10513484" cy="1362075"/>
          </a:xfrm>
        </p:spPr>
        <p:txBody>
          <a:bodyPr anchor="t"/>
          <a:lstStyle>
            <a:lvl1pPr algn="l">
              <a:defRPr sz="4000" b="1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3462339"/>
            <a:ext cx="10513484" cy="1500187"/>
          </a:xfrm>
        </p:spPr>
        <p:txBody>
          <a:bodyPr anchor="b">
            <a:normAutofit/>
          </a:bodyPr>
          <a:lstStyle>
            <a:lvl1pPr marL="0" indent="0">
              <a:buNone/>
              <a:defRPr sz="280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B47C-16BC-4A9F-9E6E-9D1F33DC8ABD}" type="datetime1">
              <a:rPr lang="en-US" smtClean="0"/>
              <a:t>7/19/2017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7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 hasCustomPrompt="1"/>
          </p:nvPr>
        </p:nvSpPr>
        <p:spPr>
          <a:xfrm>
            <a:off x="812800" y="1600200"/>
            <a:ext cx="4978400" cy="41148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  <a:lvl6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6pPr>
            <a:lvl7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7pPr>
            <a:lvl8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8pPr>
            <a:lvl9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 hasCustomPrompt="1"/>
          </p:nvPr>
        </p:nvSpPr>
        <p:spPr>
          <a:xfrm>
            <a:off x="6400800" y="1600200"/>
            <a:ext cx="4978400" cy="41148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  <a:lvl6pPr>
              <a:buClr>
                <a:schemeClr val="tx2">
                  <a:lumMod val="50000"/>
                </a:schemeClr>
              </a:buClr>
              <a:defRPr/>
            </a:lvl6pPr>
            <a:lvl7pPr>
              <a:buClr>
                <a:schemeClr val="tx2">
                  <a:lumMod val="50000"/>
                </a:schemeClr>
              </a:buClr>
              <a:defRPr/>
            </a:lvl7pPr>
            <a:lvl8pPr>
              <a:buClr>
                <a:schemeClr val="tx2">
                  <a:lumMod val="50000"/>
                </a:schemeClr>
              </a:buClr>
              <a:defRPr/>
            </a:lvl8pPr>
            <a:lvl9pPr>
              <a:buClr>
                <a:schemeClr val="tx2">
                  <a:lumMod val="50000"/>
                </a:schemeClr>
              </a:buCl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3DF2-DD31-447B-89F4-CEF82A94D7A7}" type="datetime1">
              <a:rPr lang="en-US" smtClean="0"/>
              <a:t>7/19/2017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0"/>
            <a:ext cx="4978400" cy="574675"/>
          </a:xfrm>
        </p:spPr>
        <p:txBody>
          <a:bodyPr anchor="b">
            <a:noAutofit/>
          </a:bodyPr>
          <a:lstStyle>
            <a:lvl1pPr marL="0" indent="0">
              <a:buNone/>
              <a:defRPr sz="2400" b="0" i="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2209800"/>
            <a:ext cx="4978400" cy="35052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 sz="1800"/>
            </a:lvl1pPr>
            <a:lvl2pPr>
              <a:buClr>
                <a:schemeClr val="tx2">
                  <a:lumMod val="50000"/>
                </a:schemeClr>
              </a:buClr>
              <a:defRPr sz="1800"/>
            </a:lvl2pPr>
            <a:lvl3pPr>
              <a:buClr>
                <a:schemeClr val="tx2">
                  <a:lumMod val="50000"/>
                </a:schemeClr>
              </a:buClr>
              <a:defRPr sz="1800"/>
            </a:lvl3pPr>
            <a:lvl4pPr>
              <a:buClr>
                <a:schemeClr val="tx2">
                  <a:lumMod val="50000"/>
                </a:schemeClr>
              </a:buClr>
              <a:defRPr sz="1800"/>
            </a:lvl4pPr>
            <a:lvl5pPr>
              <a:buClr>
                <a:schemeClr val="tx2">
                  <a:lumMod val="50000"/>
                </a:schemeClr>
              </a:buClr>
              <a:defRPr sz="1800"/>
            </a:lvl5pPr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600200"/>
            <a:ext cx="4978400" cy="574675"/>
          </a:xfrm>
        </p:spPr>
        <p:txBody>
          <a:bodyPr anchor="b">
            <a:noAutofit/>
          </a:bodyPr>
          <a:lstStyle>
            <a:lvl1pPr marL="0" indent="0">
              <a:buNone/>
              <a:defRPr sz="2400" b="0" i="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2209800"/>
            <a:ext cx="4978400" cy="35052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 sz="1800"/>
            </a:lvl1pPr>
            <a:lvl2pPr>
              <a:buClr>
                <a:schemeClr val="tx2">
                  <a:lumMod val="50000"/>
                </a:schemeClr>
              </a:buClr>
              <a:defRPr sz="1800"/>
            </a:lvl2pPr>
            <a:lvl3pPr>
              <a:buClr>
                <a:schemeClr val="tx2">
                  <a:lumMod val="50000"/>
                </a:schemeClr>
              </a:buClr>
              <a:defRPr sz="1800"/>
            </a:lvl3pPr>
            <a:lvl4pPr>
              <a:buClr>
                <a:schemeClr val="tx2">
                  <a:lumMod val="50000"/>
                </a:schemeClr>
              </a:buClr>
              <a:defRPr sz="1800"/>
            </a:lvl4pPr>
            <a:lvl5pPr>
              <a:buClr>
                <a:schemeClr val="tx2">
                  <a:lumMod val="50000"/>
                </a:schemeClr>
              </a:buClr>
              <a:defRPr sz="1800"/>
            </a:lvl5pPr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BB0C-CFA8-4A1F-9AAE-D6B32E8256E7}" type="datetime1">
              <a:rPr lang="en-US" smtClean="0"/>
              <a:t>7/19/2017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4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348D-B72F-4FC3-A127-851C5E7B3A9E}" type="datetime1">
              <a:rPr lang="en-US" smtClean="0"/>
              <a:t>7/19/2017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0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EB1B-704A-4D5E-8D5F-456104532486}" type="datetime1">
              <a:rPr lang="en-US" smtClean="0"/>
              <a:t>7/19/2017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3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1447800"/>
            <a:ext cx="3962400" cy="1097280"/>
          </a:xfrm>
        </p:spPr>
        <p:txBody>
          <a:bodyPr anchor="b"/>
          <a:lstStyle>
            <a:lvl1pPr algn="l">
              <a:defRPr sz="2600" b="1" i="0" cap="none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283200" y="1447800"/>
            <a:ext cx="6197600" cy="42672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864" y="2547892"/>
            <a:ext cx="39624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FBEB-CD4D-45C5-9851-D1FF1EB5AB85}" type="datetime1">
              <a:rPr lang="en-US" smtClean="0"/>
              <a:t>7/19/2017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0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47800"/>
            <a:ext cx="3962400" cy="1097280"/>
          </a:xfrm>
        </p:spPr>
        <p:txBody>
          <a:bodyPr anchor="b"/>
          <a:lstStyle>
            <a:lvl1pPr algn="l">
              <a:defRPr sz="2600" b="1" i="0" cap="none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6301232" y="1539240"/>
            <a:ext cx="4431538" cy="327279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547891"/>
            <a:ext cx="39624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B7EB-0ACD-4247-AA3F-1B0B49109B84}" type="datetime1">
              <a:rPr lang="en-US" smtClean="0"/>
              <a:t>7/19/2017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3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1"/>
            <a:ext cx="10566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6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0" y="6356351"/>
            <a:ext cx="203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strike="noStrike" spc="6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254F2F0-E062-4E41-9176-AEE9734E64AC}" type="datetime1">
              <a:rPr lang="en-US" smtClean="0"/>
              <a:pPr/>
              <a:t>7/19/2017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8400" y="6356351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9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cap="all" spc="50" baseline="0">
          <a:solidFill>
            <a:schemeClr val="tx2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thworks.com/academia/highschool/courseware.html" TargetMode="External"/><Relationship Id="rId2" Type="http://schemas.openxmlformats.org/officeDocument/2006/relationships/hyperlink" Target="https://www.mathworks.com/academia/student-competitions/moody-math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athworks.com/academia/highschool/products.html" TargetMode="External"/><Relationship Id="rId4" Type="http://schemas.openxmlformats.org/officeDocument/2006/relationships/hyperlink" Target="https://www.mathworks.com/academia/highschool/courseware/10-tasks-on-math-modeling.htm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2017 Mathematics Institute for Secondary Teaching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Brendan Hamm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4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595" y="1098516"/>
            <a:ext cx="4435580" cy="40088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81961" y="4918065"/>
                <a:ext cx="2695225" cy="7000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pt-BR" sz="2400"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ogsig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) = </m:t>
                      </m:r>
                      <m:f>
                        <m:fPr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961" y="4918065"/>
                <a:ext cx="2695225" cy="70006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656" y="461396"/>
            <a:ext cx="5159837" cy="387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4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658" y="1458094"/>
            <a:ext cx="5026609" cy="37718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31274" y="826008"/>
                <a:ext cx="1076320" cy="3662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274" y="826008"/>
                <a:ext cx="1076320" cy="366254"/>
              </a:xfrm>
              <a:prstGeom prst="rect">
                <a:avLst/>
              </a:prstGeom>
              <a:blipFill rotWithShape="0">
                <a:blip r:embed="rId3"/>
                <a:stretch>
                  <a:fillRect l="-7386" b="-1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627340" y="825847"/>
                <a:ext cx="2494144" cy="277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r>
                  <a:rPr lang="en-US" dirty="0" smtClean="0"/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340" y="825847"/>
                <a:ext cx="2494144" cy="277320"/>
              </a:xfrm>
              <a:prstGeom prst="rect">
                <a:avLst/>
              </a:prstGeom>
              <a:blipFill rotWithShape="0">
                <a:blip r:embed="rId4"/>
                <a:stretch>
                  <a:fillRect l="-16626" t="-171739" r="-2934" b="-2630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575596" y="781380"/>
            <a:ext cx="568411" cy="3662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 err="1" smtClean="0"/>
              <a:t>s.t.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869993" y="781380"/>
            <a:ext cx="240544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 smtClean="0"/>
              <a:t>Markowitz: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70510" y="5668103"/>
                <a:ext cx="2581796" cy="6707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510" y="5668103"/>
                <a:ext cx="2581796" cy="67076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935079" y="5829960"/>
                <a:ext cx="73507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5079" y="5829960"/>
                <a:ext cx="735073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10833" b="-195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869993" y="5818818"/>
            <a:ext cx="240544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 smtClean="0"/>
              <a:t>Risk Parity: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899702" y="5785332"/>
            <a:ext cx="568411" cy="3662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 err="1" smtClean="0"/>
              <a:t>s.t.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5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071105"/>
              </p:ext>
            </p:extLst>
          </p:nvPr>
        </p:nvGraphicFramePr>
        <p:xfrm>
          <a:off x="1900194" y="2416661"/>
          <a:ext cx="8128000" cy="22250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Couple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Couple 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Girl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Girl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Girl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Girl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Girl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Girl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Girl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Girl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28800" y="1184132"/>
            <a:ext cx="819939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b="1" dirty="0" smtClean="0"/>
              <a:t>Which is the more likely sequence?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4823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034" y="1103809"/>
            <a:ext cx="3065419" cy="445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age result for daniel kahneman thinking fast and slo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Image result for daniel kahneman thinking fast and slow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072" y="1103808"/>
            <a:ext cx="2993377" cy="445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48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3"/>
          <p:cNvSpPr>
            <a:spLocks noGrp="1"/>
          </p:cNvSpPr>
          <p:nvPr>
            <p:ph sz="quarter" idx="13"/>
          </p:nvPr>
        </p:nvSpPr>
        <p:spPr>
          <a:xfrm>
            <a:off x="598615" y="568410"/>
            <a:ext cx="10566400" cy="1917357"/>
          </a:xfrm>
        </p:spPr>
        <p:txBody>
          <a:bodyPr anchor="ctr">
            <a:normAutofit/>
          </a:bodyPr>
          <a:lstStyle/>
          <a:p>
            <a:pPr marL="0" lvl="0" indent="0" algn="ctr">
              <a:buNone/>
            </a:pPr>
            <a:r>
              <a:rPr lang="en-US" sz="3600" b="1" dirty="0" smtClean="0"/>
              <a:t>Time to motivate others!</a:t>
            </a:r>
            <a:endParaRPr 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92659" y="2738733"/>
            <a:ext cx="9778313" cy="313932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www.mathworks.com/academia/student-competitions/moody-math.html</a:t>
            </a:r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www.mathworks.com/academia/highschool/courseware.html</a:t>
            </a:r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www.mathworks.com/academia/highschool/courseware/10-tasks-on-math-modeling.html</a:t>
            </a:r>
            <a:endParaRPr lang="en-US" dirty="0" smtClean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www.mathworks.com/academia/highschool/products.html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3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3"/>
          <p:cNvSpPr>
            <a:spLocks noGrp="1"/>
          </p:cNvSpPr>
          <p:nvPr>
            <p:ph sz="quarter" idx="13"/>
          </p:nvPr>
        </p:nvSpPr>
        <p:spPr>
          <a:xfrm>
            <a:off x="812800" y="946298"/>
            <a:ext cx="10566400" cy="4768702"/>
          </a:xfrm>
        </p:spPr>
        <p:txBody>
          <a:bodyPr anchor="ctr">
            <a:normAutofit/>
          </a:bodyPr>
          <a:lstStyle/>
          <a:p>
            <a:pPr marL="0" lvl="0" indent="0" algn="ctr">
              <a:buNone/>
            </a:pPr>
            <a:r>
              <a:rPr lang="en-US" sz="3600" b="1" dirty="0" smtClean="0"/>
              <a:t>Questions?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1370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812800" y="946298"/>
            <a:ext cx="10566400" cy="4768702"/>
          </a:xfrm>
        </p:spPr>
        <p:txBody>
          <a:bodyPr anchor="ctr">
            <a:normAutofit/>
          </a:bodyPr>
          <a:lstStyle/>
          <a:p>
            <a:pPr marL="0" lvl="0" indent="0" algn="ctr">
              <a:buNone/>
            </a:pPr>
            <a:r>
              <a:rPr lang="en-US" sz="3600" b="1" dirty="0" smtClean="0"/>
              <a:t>Once upon a time, </a:t>
            </a:r>
          </a:p>
          <a:p>
            <a:pPr marL="0" lvl="0" indent="0" algn="ctr">
              <a:buNone/>
            </a:pPr>
            <a:r>
              <a:rPr lang="en-US" sz="3600" b="1" dirty="0" smtClean="0"/>
              <a:t>there was a nerdy kid…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3350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3"/>
          <p:cNvSpPr>
            <a:spLocks noGrp="1"/>
          </p:cNvSpPr>
          <p:nvPr>
            <p:ph sz="quarter" idx="13"/>
          </p:nvPr>
        </p:nvSpPr>
        <p:spPr>
          <a:xfrm>
            <a:off x="812800" y="946298"/>
            <a:ext cx="10566400" cy="4768702"/>
          </a:xfrm>
        </p:spPr>
        <p:txBody>
          <a:bodyPr anchor="ctr">
            <a:normAutofit/>
          </a:bodyPr>
          <a:lstStyle/>
          <a:p>
            <a:pPr marL="0" lvl="0" indent="0" algn="ctr">
              <a:buNone/>
            </a:pPr>
            <a:r>
              <a:rPr lang="en-US" sz="3600" b="1" dirty="0" smtClean="0"/>
              <a:t>Once upon a time, </a:t>
            </a:r>
          </a:p>
          <a:p>
            <a:pPr marL="0" lvl="0" indent="0" algn="ctr">
              <a:buNone/>
            </a:pPr>
            <a:r>
              <a:rPr lang="en-US" sz="3600" b="1" dirty="0" smtClean="0"/>
              <a:t>there was a nerdy kid…</a:t>
            </a:r>
          </a:p>
          <a:p>
            <a:pPr marL="0" lvl="0" indent="0" algn="ctr">
              <a:buNone/>
            </a:pPr>
            <a:r>
              <a:rPr lang="en-US" sz="3600" b="1" dirty="0" smtClean="0"/>
              <a:t>who was NOT properly motivated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7160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3"/>
          <p:cNvSpPr>
            <a:spLocks noGrp="1"/>
          </p:cNvSpPr>
          <p:nvPr>
            <p:ph sz="quarter" idx="13"/>
          </p:nvPr>
        </p:nvSpPr>
        <p:spPr>
          <a:xfrm>
            <a:off x="812800" y="946298"/>
            <a:ext cx="10566400" cy="4768702"/>
          </a:xfrm>
        </p:spPr>
        <p:txBody>
          <a:bodyPr anchor="ctr">
            <a:normAutofit/>
          </a:bodyPr>
          <a:lstStyle/>
          <a:p>
            <a:pPr marL="0" lvl="0" indent="0" algn="ctr">
              <a:buNone/>
            </a:pPr>
            <a:r>
              <a:rPr lang="en-US" sz="3600" b="1" dirty="0" smtClean="0"/>
              <a:t>When the kid grew up</a:t>
            </a:r>
          </a:p>
          <a:p>
            <a:pPr marL="0" lvl="0" indent="0" algn="ctr">
              <a:buNone/>
            </a:pPr>
            <a:r>
              <a:rPr lang="en-US" sz="3600" b="1" dirty="0" smtClean="0"/>
              <a:t>Poker caught his attention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88205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025" y="1260390"/>
            <a:ext cx="6345225" cy="429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1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655195" y="1103871"/>
            <a:ext cx="6630452" cy="453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6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584" y="1080978"/>
            <a:ext cx="6572379" cy="448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6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3"/>
          <p:cNvSpPr>
            <a:spLocks noGrp="1"/>
          </p:cNvSpPr>
          <p:nvPr>
            <p:ph sz="quarter" idx="13"/>
          </p:nvPr>
        </p:nvSpPr>
        <p:spPr>
          <a:xfrm>
            <a:off x="812800" y="946298"/>
            <a:ext cx="10566400" cy="4768702"/>
          </a:xfrm>
        </p:spPr>
        <p:txBody>
          <a:bodyPr anchor="ctr">
            <a:normAutofit/>
          </a:bodyPr>
          <a:lstStyle/>
          <a:p>
            <a:pPr marL="0" lvl="0" indent="0" algn="ctr">
              <a:buNone/>
            </a:pPr>
            <a:r>
              <a:rPr lang="en-US" sz="3600" b="1" dirty="0" smtClean="0"/>
              <a:t>Now what?</a:t>
            </a:r>
          </a:p>
          <a:p>
            <a:pPr marL="0" lvl="0" indent="0" algn="ctr">
              <a:buNone/>
            </a:pPr>
            <a:r>
              <a:rPr lang="en-US" sz="3600" b="1" dirty="0" smtClean="0"/>
              <a:t>Need more problems to solve?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143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324" y="2890322"/>
            <a:ext cx="474345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accent1">
              <a:lumMod val="20000"/>
              <a:lumOff val="8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cean design template.potx" id="{466E1E68-C1A8-4BB0-BC55-494FA3A4D8AF}" vid="{0F04AA04-35D5-4457-B275-01E58ADDD7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DC6412-8CE7-4C8A-96E9-2669F16D17E8}">
  <ds:schemaRefs>
    <ds:schemaRef ds:uri="http://schemas.microsoft.com/office/2006/documentManagement/types"/>
    <ds:schemaRef ds:uri="http://purl.org/dc/elements/1.1/"/>
    <ds:schemaRef ds:uri="40262f94-9f35-4ac3-9a90-690165a166b7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a4f35948-e619-41b3-aa29-22878b09cfd2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F195433-C13C-4992-BB9A-17B0DB253F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D6C63E-22D9-40FD-AF90-6F5632A430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Ocean design template</Template>
  <TotalTime>895</TotalTime>
  <Words>107</Words>
  <Application>Microsoft Office PowerPoint</Application>
  <PresentationFormat>Widescreen</PresentationFormat>
  <Paragraphs>44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Cambria Math</vt:lpstr>
      <vt:lpstr>Ocean design template</vt:lpstr>
      <vt:lpstr>2017 Mathematics Institute for Secondary Teaching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 need a title here</dc:title>
  <dc:creator>bhamm</dc:creator>
  <cp:lastModifiedBy>bhamm</cp:lastModifiedBy>
  <cp:revision>19</cp:revision>
  <dcterms:created xsi:type="dcterms:W3CDTF">2017-07-18T01:24:20Z</dcterms:created>
  <dcterms:modified xsi:type="dcterms:W3CDTF">2017-07-19T12:54:43Z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74065000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