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notesMasterIdLst>
    <p:notesMasterId r:id="rId31"/>
  </p:notesMasterIdLst>
  <p:handoutMasterIdLst>
    <p:handoutMasterId r:id="rId32"/>
  </p:handoutMasterIdLst>
  <p:sldIdLst>
    <p:sldId id="388" r:id="rId2"/>
    <p:sldId id="542" r:id="rId3"/>
    <p:sldId id="564" r:id="rId4"/>
    <p:sldId id="543" r:id="rId5"/>
    <p:sldId id="569" r:id="rId6"/>
    <p:sldId id="570" r:id="rId7"/>
    <p:sldId id="571" r:id="rId8"/>
    <p:sldId id="547" r:id="rId9"/>
    <p:sldId id="548" r:id="rId10"/>
    <p:sldId id="549" r:id="rId11"/>
    <p:sldId id="572" r:id="rId12"/>
    <p:sldId id="590" r:id="rId13"/>
    <p:sldId id="573" r:id="rId14"/>
    <p:sldId id="574" r:id="rId15"/>
    <p:sldId id="575" r:id="rId16"/>
    <p:sldId id="591" r:id="rId17"/>
    <p:sldId id="578" r:id="rId18"/>
    <p:sldId id="579" r:id="rId19"/>
    <p:sldId id="580" r:id="rId20"/>
    <p:sldId id="581" r:id="rId21"/>
    <p:sldId id="552" r:id="rId22"/>
    <p:sldId id="589" r:id="rId23"/>
    <p:sldId id="592" r:id="rId24"/>
    <p:sldId id="583" r:id="rId25"/>
    <p:sldId id="584" r:id="rId26"/>
    <p:sldId id="585" r:id="rId27"/>
    <p:sldId id="587" r:id="rId28"/>
    <p:sldId id="554" r:id="rId29"/>
    <p:sldId id="588" r:id="rId30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ill Dupree" initials="w" lastIdx="3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0B52B6"/>
    <a:srgbClr val="A71809"/>
    <a:srgbClr val="AA72D4"/>
    <a:srgbClr val="DA8200"/>
    <a:srgbClr val="F05FFB"/>
    <a:srgbClr val="F8B5FD"/>
    <a:srgbClr val="0B34B6"/>
    <a:srgbClr val="0B5298"/>
    <a:srgbClr val="E6B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4" autoAdjust="0"/>
    <p:restoredTop sz="83604" autoAdjust="0"/>
  </p:normalViewPr>
  <p:slideViewPr>
    <p:cSldViewPr snapToGrid="0">
      <p:cViewPr varScale="1">
        <p:scale>
          <a:sx n="102" d="100"/>
          <a:sy n="102" d="100"/>
        </p:scale>
        <p:origin x="-33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-3540" y="-114"/>
      </p:cViewPr>
      <p:guideLst>
        <p:guide orient="horz" pos="2931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2603" cy="465296"/>
          </a:xfrm>
          <a:prstGeom prst="rect">
            <a:avLst/>
          </a:prstGeom>
        </p:spPr>
        <p:txBody>
          <a:bodyPr vert="horz" lIns="91687" tIns="45843" rIns="91687" bIns="4584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5733" y="0"/>
            <a:ext cx="3042603" cy="465296"/>
          </a:xfrm>
          <a:prstGeom prst="rect">
            <a:avLst/>
          </a:prstGeom>
        </p:spPr>
        <p:txBody>
          <a:bodyPr vert="horz" lIns="91687" tIns="45843" rIns="91687" bIns="45843" rtlCol="0"/>
          <a:lstStyle>
            <a:lvl1pPr algn="r">
              <a:defRPr sz="1200"/>
            </a:lvl1pPr>
          </a:lstStyle>
          <a:p>
            <a:fld id="{2151C11E-1A00-48AF-8C08-97C362C67874}" type="datetimeFigureOut">
              <a:rPr lang="en-US" smtClean="0"/>
              <a:pPr/>
              <a:t>6/16/2017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9036"/>
            <a:ext cx="3042603" cy="465296"/>
          </a:xfrm>
          <a:prstGeom prst="rect">
            <a:avLst/>
          </a:prstGeom>
        </p:spPr>
        <p:txBody>
          <a:bodyPr vert="horz" lIns="91687" tIns="45843" rIns="91687" bIns="4584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5733" y="8839036"/>
            <a:ext cx="3042603" cy="465296"/>
          </a:xfrm>
          <a:prstGeom prst="rect">
            <a:avLst/>
          </a:prstGeom>
        </p:spPr>
        <p:txBody>
          <a:bodyPr vert="horz" lIns="91687" tIns="45843" rIns="91687" bIns="45843" rtlCol="0" anchor="b"/>
          <a:lstStyle>
            <a:lvl1pPr algn="r">
              <a:defRPr sz="1200"/>
            </a:lvl1pPr>
          </a:lstStyle>
          <a:p>
            <a:fld id="{2AFFDF9B-F3F5-4382-A25B-4EAA3B410B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172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69" tIns="46636" rIns="93269" bIns="46636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69" tIns="46636" rIns="93269" bIns="46636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8C7BB64C-82E2-466C-9C50-B2DA6307AB11}" type="datetimeFigureOut">
              <a:rPr lang="en-US" smtClean="0"/>
              <a:pPr/>
              <a:t>6/16/2017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700088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69" tIns="46636" rIns="93269" bIns="4663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69" tIns="46636" rIns="93269" bIns="46636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5"/>
            <a:ext cx="3041968" cy="465296"/>
          </a:xfrm>
          <a:prstGeom prst="rect">
            <a:avLst/>
          </a:prstGeom>
        </p:spPr>
        <p:txBody>
          <a:bodyPr vert="horz" lIns="93269" tIns="46636" rIns="93269" bIns="46636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5"/>
            <a:ext cx="3041968" cy="465296"/>
          </a:xfrm>
          <a:prstGeom prst="rect">
            <a:avLst/>
          </a:prstGeom>
        </p:spPr>
        <p:txBody>
          <a:bodyPr vert="horz" lIns="93269" tIns="46636" rIns="93269" bIns="46636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A778FBA5-F957-4CE9-A734-9CFA9C4F56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327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8FBA5-F957-4CE9-A734-9CFA9C4F560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85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831273" y="3011559"/>
            <a:ext cx="7481454" cy="1792224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charset="0"/>
              <a:buNone/>
              <a:defRPr sz="2200">
                <a:solidFill>
                  <a:sysClr val="windowText" lastClr="000000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ctrTitle"/>
          </p:nvPr>
        </p:nvSpPr>
        <p:spPr>
          <a:xfrm>
            <a:off x="831273" y="1385453"/>
            <a:ext cx="7481454" cy="1294671"/>
          </a:xfrm>
        </p:spPr>
        <p:txBody>
          <a:bodyPr anchor="b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600" smtClean="0"/>
            </a:lvl1pPr>
          </a:lstStyle>
          <a:p>
            <a:r>
              <a:rPr lang="en-US" smtClean="0"/>
              <a:t>Click to edit Master title style</a:t>
            </a:r>
            <a:endParaRPr dirty="0" smtClean="0"/>
          </a:p>
        </p:txBody>
      </p:sp>
      <p:cxnSp>
        <p:nvCxnSpPr>
          <p:cNvPr id="12" name="Straight Connector 12"/>
          <p:cNvCxnSpPr>
            <a:cxnSpLocks noChangeShapeType="1"/>
          </p:cNvCxnSpPr>
          <p:nvPr userDrawn="1"/>
        </p:nvCxnSpPr>
        <p:spPr bwMode="auto">
          <a:xfrm>
            <a:off x="0" y="950913"/>
            <a:ext cx="9144000" cy="0"/>
          </a:xfrm>
          <a:prstGeom prst="line">
            <a:avLst/>
          </a:prstGeom>
          <a:noFill/>
          <a:ln w="22225" algn="ctr">
            <a:solidFill>
              <a:schemeClr val="accent4"/>
            </a:solidFill>
            <a:round/>
            <a:headEnd type="none" w="sm" len="sm"/>
            <a:tailEnd type="none" w="sm" len="sm"/>
          </a:ln>
        </p:spPr>
      </p:cxnSp>
      <p:cxnSp>
        <p:nvCxnSpPr>
          <p:cNvPr id="13" name="Straight Connector 12"/>
          <p:cNvCxnSpPr>
            <a:cxnSpLocks noChangeShapeType="1"/>
          </p:cNvCxnSpPr>
          <p:nvPr userDrawn="1"/>
        </p:nvCxnSpPr>
        <p:spPr bwMode="auto">
          <a:xfrm>
            <a:off x="0" y="6354186"/>
            <a:ext cx="9144000" cy="0"/>
          </a:xfrm>
          <a:prstGeom prst="line">
            <a:avLst/>
          </a:prstGeom>
          <a:noFill/>
          <a:ln w="22225" algn="ctr">
            <a:solidFill>
              <a:schemeClr val="accent4"/>
            </a:solidFill>
            <a:round/>
            <a:headEnd type="none" w="sm" len="sm"/>
            <a:tailEnd type="none" w="sm" len="sm"/>
          </a:ln>
        </p:spPr>
      </p:cxnSp>
      <p:pic>
        <p:nvPicPr>
          <p:cNvPr id="8" name="Picture 7" descr="LL_Logo_blu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858465" y="5111496"/>
            <a:ext cx="3427070" cy="3452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1339993" y="1700213"/>
            <a:ext cx="6454775" cy="394335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168" y="5706497"/>
            <a:ext cx="6455664" cy="27432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400"/>
              </a:lnSpc>
              <a:buNone/>
              <a:defRPr sz="12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1"/>
          </p:nvPr>
        </p:nvSpPr>
        <p:spPr>
          <a:xfrm>
            <a:off x="1344168" y="1249252"/>
            <a:ext cx="6455664" cy="377390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74935" y="1293094"/>
            <a:ext cx="8188774" cy="483061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 marL="539750" indent="-255588">
              <a:lnSpc>
                <a:spcPts val="2000"/>
              </a:lnSpc>
              <a:spcBef>
                <a:spcPts val="600"/>
              </a:spcBef>
              <a:spcAft>
                <a:spcPts val="0"/>
              </a:spcAft>
              <a:defRPr sz="1800"/>
            </a:lvl2pPr>
            <a:lvl3pPr marL="757238" indent="-184150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/>
            </a:lvl3pPr>
            <a:lvl4pPr marL="1033272" indent="0">
              <a:lnSpc>
                <a:spcPts val="16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/>
            </a:lvl4pPr>
            <a:lvl5pPr marL="1261872" indent="0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74935" y="1293094"/>
            <a:ext cx="3989065" cy="483061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 marL="539750" indent="-255588">
              <a:lnSpc>
                <a:spcPts val="2000"/>
              </a:lnSpc>
              <a:spcBef>
                <a:spcPts val="600"/>
              </a:spcBef>
              <a:spcAft>
                <a:spcPts val="0"/>
              </a:spcAft>
              <a:defRPr sz="1800"/>
            </a:lvl2pPr>
            <a:lvl3pPr marL="757238" indent="-184150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/>
            </a:lvl3pPr>
            <a:lvl4pPr marL="1033272" indent="0">
              <a:lnSpc>
                <a:spcPts val="16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/>
            </a:lvl4pPr>
            <a:lvl5pPr marL="1261872" indent="0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quarter" idx="11"/>
          </p:nvPr>
        </p:nvSpPr>
        <p:spPr>
          <a:xfrm>
            <a:off x="4665335" y="1293094"/>
            <a:ext cx="3989065" cy="483061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 marL="539750" indent="-255588">
              <a:lnSpc>
                <a:spcPts val="2000"/>
              </a:lnSpc>
              <a:spcBef>
                <a:spcPts val="600"/>
              </a:spcBef>
              <a:spcAft>
                <a:spcPts val="0"/>
              </a:spcAft>
              <a:defRPr sz="1800"/>
            </a:lvl2pPr>
            <a:lvl3pPr marL="757238" indent="-184150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/>
            </a:lvl3pPr>
            <a:lvl4pPr marL="1033272" indent="1588">
              <a:lnSpc>
                <a:spcPts val="16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/>
            </a:lvl4pPr>
            <a:lvl5pPr marL="1261872" indent="0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74935" y="1293094"/>
            <a:ext cx="8188774" cy="483061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 marL="539750" indent="-255588">
              <a:lnSpc>
                <a:spcPts val="2000"/>
              </a:lnSpc>
              <a:spcBef>
                <a:spcPts val="600"/>
              </a:spcBef>
              <a:spcAft>
                <a:spcPts val="0"/>
              </a:spcAft>
              <a:defRPr sz="1800"/>
            </a:lvl2pPr>
            <a:lvl3pPr marL="757238" indent="-184150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/>
            </a:lvl3pPr>
            <a:lvl4pPr marL="1033272" indent="0">
              <a:lnSpc>
                <a:spcPts val="16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/>
            </a:lvl4pPr>
            <a:lvl5pPr marL="1261872" indent="0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40527" y="145147"/>
            <a:ext cx="7262946" cy="46445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940527" y="593818"/>
            <a:ext cx="7262879" cy="29686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400"/>
              </a:lnSpc>
              <a:buNone/>
              <a:defRPr sz="2400"/>
            </a:lvl1pPr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74935" y="1680754"/>
            <a:ext cx="8188774" cy="4442955"/>
          </a:xfrm>
          <a:prstGeom prst="rect">
            <a:avLst/>
          </a:prstGeom>
        </p:spPr>
        <p:txBody>
          <a:bodyPr anchor="t" anchorCtr="1"/>
          <a:lstStyle>
            <a:lvl1pPr>
              <a:lnSpc>
                <a:spcPts val="2200"/>
              </a:lnSpc>
              <a:spcBef>
                <a:spcPts val="1500"/>
              </a:spcBef>
              <a:spcAft>
                <a:spcPts val="0"/>
              </a:spcAft>
              <a:defRPr/>
            </a:lvl1pPr>
            <a:lvl2pPr marL="539750" indent="-255588">
              <a:lnSpc>
                <a:spcPts val="2000"/>
              </a:lnSpc>
              <a:spcBef>
                <a:spcPts val="1500"/>
              </a:spcBef>
              <a:spcAft>
                <a:spcPts val="0"/>
              </a:spcAft>
              <a:defRPr sz="1800"/>
            </a:lvl2pPr>
            <a:lvl3pPr marL="757238" indent="-184150">
              <a:lnSpc>
                <a:spcPts val="1800"/>
              </a:lnSpc>
              <a:spcBef>
                <a:spcPts val="15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/>
            </a:lvl3pPr>
            <a:lvl4pPr marL="1033272" indent="0">
              <a:lnSpc>
                <a:spcPts val="1600"/>
              </a:lnSpc>
              <a:spcBef>
                <a:spcPts val="1500"/>
              </a:spcBef>
              <a:spcAft>
                <a:spcPts val="0"/>
              </a:spcAft>
              <a:buFontTx/>
              <a:buNone/>
              <a:defRPr/>
            </a:lvl4pPr>
            <a:lvl5pPr marL="1261872" indent="0">
              <a:lnSpc>
                <a:spcPts val="1400"/>
              </a:lnSpc>
              <a:spcBef>
                <a:spcPts val="1500"/>
              </a:spcBef>
              <a:spcAft>
                <a:spcPts val="0"/>
              </a:spcAft>
              <a:buSzPct val="85000"/>
              <a:buFontTx/>
              <a:buNone/>
              <a:defRPr sz="120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84899" y="1768103"/>
            <a:ext cx="5970446" cy="377371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/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84899" y="5603133"/>
            <a:ext cx="5970446" cy="27432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400"/>
              </a:lnSpc>
              <a:buNone/>
              <a:defRPr sz="12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1584899" y="1312860"/>
            <a:ext cx="5970446" cy="37739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ts val="2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Media Placeholder 3"/>
          <p:cNvSpPr>
            <a:spLocks noGrp="1"/>
          </p:cNvSpPr>
          <p:nvPr>
            <p:ph type="media" sz="quarter" idx="10"/>
          </p:nvPr>
        </p:nvSpPr>
        <p:spPr>
          <a:xfrm>
            <a:off x="1736583" y="1828800"/>
            <a:ext cx="5687568" cy="334327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icon to add media</a:t>
            </a:r>
            <a:endParaRPr lang="en-US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229437"/>
            <a:ext cx="5687568" cy="27432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400"/>
              </a:lnSpc>
              <a:buNone/>
              <a:defRPr sz="12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1"/>
          </p:nvPr>
        </p:nvSpPr>
        <p:spPr>
          <a:xfrm>
            <a:off x="1737360" y="1368517"/>
            <a:ext cx="5687568" cy="377390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0527" y="101601"/>
            <a:ext cx="7262946" cy="816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8" name="Straight Connector 12"/>
          <p:cNvCxnSpPr>
            <a:cxnSpLocks noChangeShapeType="1"/>
          </p:cNvCxnSpPr>
          <p:nvPr/>
        </p:nvCxnSpPr>
        <p:spPr bwMode="auto">
          <a:xfrm>
            <a:off x="0" y="950913"/>
            <a:ext cx="9144000" cy="0"/>
          </a:xfrm>
          <a:prstGeom prst="line">
            <a:avLst/>
          </a:prstGeom>
          <a:noFill/>
          <a:ln w="22225" algn="ctr">
            <a:solidFill>
              <a:schemeClr val="accent4"/>
            </a:solidFill>
            <a:round/>
            <a:headEnd type="none" w="sm" len="sm"/>
            <a:tailEnd type="none" w="sm" len="sm"/>
          </a:ln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>
            <a:off x="0" y="6354186"/>
            <a:ext cx="9144000" cy="0"/>
          </a:xfrm>
          <a:prstGeom prst="line">
            <a:avLst/>
          </a:prstGeom>
          <a:noFill/>
          <a:ln w="22225" algn="ctr">
            <a:solidFill>
              <a:schemeClr val="accent4"/>
            </a:solidFill>
            <a:round/>
            <a:headEnd type="none" w="sm" len="sm"/>
            <a:tailEnd type="none" w="sm" len="sm"/>
          </a:ln>
        </p:spPr>
      </p:cxnSp>
      <p:sp>
        <p:nvSpPr>
          <p:cNvPr id="10" name="Rectangle 1032"/>
          <p:cNvSpPr>
            <a:spLocks noChangeArrowheads="1"/>
          </p:cNvSpPr>
          <p:nvPr/>
        </p:nvSpPr>
        <p:spPr bwMode="auto">
          <a:xfrm>
            <a:off x="322036" y="6451134"/>
            <a:ext cx="1325532" cy="21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45720" tIns="0" rIns="0" bIns="0"/>
          <a:lstStyle/>
          <a:p>
            <a:pPr>
              <a:defRPr/>
            </a:pPr>
            <a:r>
              <a:rPr lang="en-US" sz="700" dirty="0" smtClean="0">
                <a:solidFill>
                  <a:srgbClr val="000000"/>
                </a:solidFill>
                <a:cs typeface="Arial" pitchFamily="34" charset="0"/>
              </a:rPr>
              <a:t>WPI MIST 2015 - </a:t>
            </a:r>
            <a:fld id="{6A829F23-F466-44AA-A5B9-24580D3A690E}" type="slidenum">
              <a:rPr lang="en-US" sz="700" smtClean="0">
                <a:solidFill>
                  <a:srgbClr val="000000"/>
                </a:solidFill>
                <a:cs typeface="Arial" pitchFamily="34" charset="0"/>
              </a:rPr>
              <a:pPr>
                <a:defRPr/>
              </a:pPr>
              <a:t>‹#›</a:t>
            </a:fld>
            <a:endParaRPr lang="en-US" sz="7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15" name="Content Placeholder 3" descr="LL_Logo_alone_blue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65760" y="246888"/>
            <a:ext cx="548640" cy="531083"/>
          </a:xfrm>
          <a:prstGeom prst="rect">
            <a:avLst/>
          </a:prstGeom>
        </p:spPr>
      </p:pic>
      <p:pic>
        <p:nvPicPr>
          <p:cNvPr id="16" name="Picture 15" descr="LL_Logo_blue_nomark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775704" y="6473952"/>
            <a:ext cx="2007032" cy="2282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94" r:id="rId3"/>
    <p:sldLayoutId id="2147483689" r:id="rId4"/>
    <p:sldLayoutId id="2147483695" r:id="rId5"/>
    <p:sldLayoutId id="2147483692" r:id="rId6"/>
    <p:sldLayoutId id="2147483693" r:id="rId7"/>
    <p:sldLayoutId id="2147483676" r:id="rId8"/>
    <p:sldLayoutId id="2147483690" r:id="rId9"/>
    <p:sldLayoutId id="2147483691" r:id="rId10"/>
  </p:sldLayoutIdLst>
  <p:txStyles>
    <p:titleStyle>
      <a:lvl1pPr algn="ctr" eaLnBrk="1" hangingPunct="1">
        <a:lnSpc>
          <a:spcPts val="2800"/>
        </a:lnSpc>
        <a:defRPr sz="2800" b="1">
          <a:latin typeface="Arial" pitchFamily="34" charset="0"/>
          <a:cs typeface="Arial" pitchFamily="34" charset="0"/>
        </a:defRPr>
      </a:lvl1pPr>
    </p:titleStyle>
    <p:bodyStyle>
      <a:lvl1pPr marL="233363" indent="-233363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Arial" pitchFamily="34" charset="0"/>
        <a:buChar char="•"/>
        <a:defRPr sz="2000" b="1">
          <a:latin typeface="Arial" pitchFamily="34" charset="0"/>
          <a:cs typeface="Arial" pitchFamily="34" charset="0"/>
        </a:defRPr>
      </a:lvl1pPr>
      <a:lvl2pPr marL="509588" indent="-225425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Arial" pitchFamily="34" charset="0"/>
        <a:buChar char="–"/>
        <a:defRPr sz="2000" b="1">
          <a:latin typeface="Arial" pitchFamily="34" charset="0"/>
          <a:cs typeface="Arial" pitchFamily="34" charset="0"/>
        </a:defRPr>
      </a:lvl2pPr>
      <a:lvl3pPr marL="854075" indent="-223838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Arial" pitchFamily="34" charset="0"/>
        <a:buChar char="•"/>
        <a:defRPr sz="1600" b="1">
          <a:latin typeface="Arial" pitchFamily="34" charset="0"/>
          <a:cs typeface="Arial" pitchFamily="34" charset="0"/>
        </a:defRPr>
      </a:lvl3pPr>
      <a:lvl4pPr marL="1035050" indent="-180975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Courier New" pitchFamily="49" charset="0"/>
        <a:buChar char="o"/>
        <a:defRPr sz="1400" b="1">
          <a:latin typeface="Arial" pitchFamily="34" charset="0"/>
          <a:cs typeface="Arial" pitchFamily="34" charset="0"/>
        </a:defRPr>
      </a:lvl4pPr>
      <a:lvl5pPr marL="796925" indent="0" algn="l" eaLnBrk="1" hangingPunct="1">
        <a:spcBef>
          <a:spcPts val="600"/>
        </a:spcBef>
        <a:defRPr sz="1600" b="1">
          <a:latin typeface="Arial" pitchFamily="34" charset="0"/>
          <a:cs typeface="Arial" pitchFamily="34" charset="0"/>
        </a:defRPr>
      </a:lvl5pPr>
      <a:lvl6pPr marL="1147763" indent="0" algn="l" eaLnBrk="1" hangingPunct="1">
        <a:spcBef>
          <a:spcPts val="600"/>
        </a:spcBef>
        <a:defRPr sz="1400" b="1">
          <a:latin typeface="Arial" pitchFamily="34" charset="0"/>
          <a:cs typeface="Arial" pitchFamily="34" charset="0"/>
        </a:defRPr>
      </a:lvl6pPr>
      <a:lvl7pPr marL="1319213" indent="-179388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Arial" pitchFamily="34" charset="0"/>
        <a:buChar char="•"/>
        <a:defRPr sz="1200" b="1">
          <a:latin typeface="Arial" pitchFamily="34" charset="0"/>
          <a:cs typeface="Arial" pitchFamily="34" charset="0"/>
        </a:defRPr>
      </a:lvl7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WPI Mathematics Institute for Secondary Teaching (MIST) </a:t>
            </a:r>
            <a:r>
              <a:rPr lang="en-US" dirty="0" smtClean="0"/>
              <a:t>2017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Kathleen Haas</a:t>
            </a:r>
          </a:p>
          <a:p>
            <a:r>
              <a:rPr lang="en-US" dirty="0"/>
              <a:t>July </a:t>
            </a:r>
            <a:r>
              <a:rPr lang="en-US" dirty="0" smtClean="0"/>
              <a:t>17-20, 2017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5526584"/>
            <a:ext cx="9144000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" b="1" dirty="0"/>
              <a:t>DISTRIBUTION STATEMENT A. Approved for public release: distribution unlimited.</a:t>
            </a:r>
          </a:p>
          <a:p>
            <a:pPr algn="ctr"/>
            <a:endParaRPr lang="en-US" sz="700" b="1" dirty="0"/>
          </a:p>
          <a:p>
            <a:pPr algn="ctr"/>
            <a:r>
              <a:rPr lang="en-US" sz="700" b="1" dirty="0"/>
              <a:t>This material is based upon work supported under Air Force Contract No. FA8721-05-C-0002 and/or FA8702-15-D-0001. Any opinions, findings, conclusions or recommendations expressed in this material are those of the author(s) and do not necessarily reflect the views of the U.S. Air Force</a:t>
            </a:r>
            <a:r>
              <a:rPr lang="en-US" sz="700" b="1" dirty="0" smtClean="0"/>
              <a:t>. © </a:t>
            </a:r>
            <a:r>
              <a:rPr lang="en-US" sz="700" b="1" dirty="0"/>
              <a:t>2015 Massachusetts Institute of Technology.</a:t>
            </a:r>
          </a:p>
          <a:p>
            <a:pPr algn="ctr"/>
            <a:endParaRPr lang="en-US" sz="700" b="1" dirty="0"/>
          </a:p>
          <a:p>
            <a:pPr algn="ctr"/>
            <a:r>
              <a:rPr lang="en-US" sz="700" b="1" dirty="0"/>
              <a:t>Delivered to the U.S. Government with Unlimited Rights, as defined in DFARS Part 252.227-7013 or 7014 (Feb 2014). Notwithstanding any copyright notice, U.S. Government rights in this work are defined by DFARS 252.227-7013 or DFARS 252.227-7014 as detailed above. Use of this work other than as specifically authorized by the U.S. Government may violate any copyrights that exist in this work.</a:t>
            </a:r>
            <a:endParaRPr lang="en-US" sz="7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Precipitation Intensity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05122" y="1831530"/>
            <a:ext cx="1752600" cy="1447800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824122" y="1831530"/>
            <a:ext cx="381000" cy="3048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824122" y="3279330"/>
            <a:ext cx="381000" cy="3048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576722" y="1831530"/>
            <a:ext cx="381000" cy="3048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576722" y="3279330"/>
            <a:ext cx="381000" cy="3048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" descr="C:\Program Files (x86)\Microsoft Office\MEDIA\OFFICE14\Bullets\BD21312_.gi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391" y="2324690"/>
            <a:ext cx="271462" cy="27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Program Files (x86)\Microsoft Office\MEDIA\OFFICE14\Bullets\BD21312_.gi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522" y="2550668"/>
            <a:ext cx="271462" cy="27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Program Files (x86)\Microsoft Office\MEDIA\OFFICE14\Bullets\BD21312_.gi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660" y="3236468"/>
            <a:ext cx="271462" cy="27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Program Files (x86)\Microsoft Office\MEDIA\OFFICE14\Bullets\BD21312_.gi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060" y="3084068"/>
            <a:ext cx="271462" cy="27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Program Files (x86)\Microsoft Office\MEDIA\OFFICE14\Bullets\BD21312_.gi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22" y="1983930"/>
            <a:ext cx="271462" cy="27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824122" y="2136330"/>
            <a:ext cx="1752600" cy="1447800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4" descr="C:\Program Files (x86)\Microsoft Office\MEDIA\OFFICE14\Bullets\BD21312_.gi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45" y="4988796"/>
            <a:ext cx="271462" cy="27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904977" y="4840041"/>
            <a:ext cx="2253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Water droplet with </a:t>
            </a:r>
          </a:p>
          <a:p>
            <a:r>
              <a:rPr lang="en-US" b="1" dirty="0" smtClean="0"/>
              <a:t>diameter </a:t>
            </a:r>
            <a:r>
              <a:rPr lang="en-US" b="1" i="1" dirty="0" smtClean="0"/>
              <a:t>d</a:t>
            </a:r>
            <a:r>
              <a:rPr lang="en-US" b="1" dirty="0" smtClean="0"/>
              <a:t> mm</a:t>
            </a:r>
            <a:endParaRPr lang="en-US" b="1" dirty="0"/>
          </a:p>
        </p:txBody>
      </p:sp>
      <p:grpSp>
        <p:nvGrpSpPr>
          <p:cNvPr id="2048" name="Group 2047"/>
          <p:cNvGrpSpPr/>
          <p:nvPr/>
        </p:nvGrpSpPr>
        <p:grpSpPr>
          <a:xfrm>
            <a:off x="2686602" y="3364510"/>
            <a:ext cx="460250" cy="432065"/>
            <a:chOff x="2743752" y="3402610"/>
            <a:chExt cx="460250" cy="432065"/>
          </a:xfrm>
        </p:grpSpPr>
        <p:cxnSp>
          <p:nvCxnSpPr>
            <p:cNvPr id="21" name="Straight Connector 20"/>
            <p:cNvCxnSpPr/>
            <p:nvPr/>
          </p:nvCxnSpPr>
          <p:spPr>
            <a:xfrm flipV="1">
              <a:off x="2799880" y="3464388"/>
              <a:ext cx="342900" cy="30480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743752" y="3707410"/>
              <a:ext cx="114299" cy="127265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89703" y="3402610"/>
              <a:ext cx="114299" cy="127265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824122" y="3678695"/>
            <a:ext cx="1752600" cy="207192"/>
            <a:chOff x="824122" y="3783470"/>
            <a:chExt cx="1752600" cy="207192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824122" y="3888930"/>
              <a:ext cx="1752600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824122" y="3787197"/>
              <a:ext cx="0" cy="203465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576722" y="3783470"/>
              <a:ext cx="0" cy="203465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470875" y="2136330"/>
            <a:ext cx="276518" cy="1447800"/>
            <a:chOff x="442300" y="2136330"/>
            <a:chExt cx="276518" cy="1447800"/>
          </a:xfrm>
        </p:grpSpPr>
        <p:cxnSp>
          <p:nvCxnSpPr>
            <p:cNvPr id="22" name="Straight Connector 21"/>
            <p:cNvCxnSpPr/>
            <p:nvPr/>
          </p:nvCxnSpPr>
          <p:spPr>
            <a:xfrm flipV="1">
              <a:off x="583120" y="2136330"/>
              <a:ext cx="0" cy="144780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442300" y="3584130"/>
              <a:ext cx="258838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459980" y="2136330"/>
              <a:ext cx="258838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1430957" y="3811313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m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1599" y="2675564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m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2915487" y="3586376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m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859" y="4155994"/>
            <a:ext cx="2797160" cy="192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943069" y="1751680"/>
                <a:ext cx="1986855" cy="652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𝒁</m:t>
                      </m:r>
                      <m:r>
                        <a:rPr lang="en-US" b="1" i="1" smtClean="0">
                          <a:latin typeface="Cambria Math"/>
                        </a:rPr>
                        <m:t>:</m:t>
                      </m:r>
                    </m:oMath>
                  </m:oMathPara>
                </a14:m>
                <a:endParaRPr lang="en-US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Units of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𝐦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</a:rPr>
                          <m:t>𝐦</m:t>
                        </m:r>
                      </m:e>
                      <m:sup>
                        <m:r>
                          <a:rPr lang="en-US" b="1" i="0" smtClean="0">
                            <a:latin typeface="Cambria Math"/>
                          </a:rPr>
                          <m:t>𝟔</m:t>
                        </m:r>
                      </m:sup>
                    </m:sSup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</a:rPr>
                          <m:t>𝐦</m:t>
                        </m:r>
                      </m:e>
                      <m:sup>
                        <m:r>
                          <a:rPr lang="en-US" b="1" i="0" smtClean="0">
                            <a:latin typeface="Cambria Math"/>
                          </a:rPr>
                          <m:t>−</m:t>
                        </m:r>
                        <m:r>
                          <a:rPr lang="en-US" b="1" i="0" smtClean="0"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3069" y="1751680"/>
                <a:ext cx="1986855" cy="652551"/>
              </a:xfrm>
              <a:prstGeom prst="rect">
                <a:avLst/>
              </a:prstGeom>
              <a:blipFill rotWithShape="1">
                <a:blip r:embed="rId4"/>
                <a:stretch>
                  <a:fillRect l="-2761" b="-14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777032" y="1692561"/>
                <a:ext cx="1247201" cy="7643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𝒁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b="1" smtClean="0"/>
                        <m:t>∝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1" i="1" smtClean="0">
                              <a:latin typeface="Cambria Math"/>
                            </a:rPr>
                            <m:t>𝒊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𝒊</m:t>
                              </m:r>
                            </m:sub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7032" y="1692561"/>
                <a:ext cx="1247201" cy="7643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24844" y="2866563"/>
                <a:ext cx="3094950" cy="610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𝒅𝑩𝒁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func>
                        <m:func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latin typeface="Cambria Math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𝒁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0" smtClean="0">
                                  <a:latin typeface="Cambria Math"/>
                                </a:rPr>
                                <m:t>𝐦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 smtClean="0">
                                      <a:latin typeface="Cambria Math"/>
                                    </a:rPr>
                                    <m:t>𝐦</m:t>
                                  </m:r>
                                </m:e>
                                <m:sup>
                                  <m:r>
                                    <a:rPr lang="en-US" b="1" i="0" smtClean="0">
                                      <a:latin typeface="Cambria Math"/>
                                    </a:rPr>
                                    <m:t>𝟔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 smtClean="0">
                                      <a:latin typeface="Cambria Math"/>
                                    </a:rPr>
                                    <m:t>𝐦</m:t>
                                  </m:r>
                                </m:e>
                                <m:sup>
                                  <m:r>
                                    <a:rPr lang="en-US" b="1" i="0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0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</m:den>
                          </m:f>
                        </m:e>
                      </m:func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4844" y="2866563"/>
                <a:ext cx="3094950" cy="6108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ectangle 43"/>
          <p:cNvSpPr/>
          <p:nvPr/>
        </p:nvSpPr>
        <p:spPr>
          <a:xfrm>
            <a:off x="3890766" y="1570182"/>
            <a:ext cx="5015346" cy="21372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983270" y="2848834"/>
                <a:ext cx="18509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𝒅𝑩𝒁</m:t>
                      </m:r>
                      <m:r>
                        <a:rPr lang="en-US" b="1" i="1" smtClean="0">
                          <a:latin typeface="Cambria Math"/>
                        </a:rPr>
                        <m:t>: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 algn="ctr"/>
                <a:r>
                  <a:rPr lang="en-US" b="1" dirty="0" smtClean="0">
                    <a:latin typeface="Cambria Math"/>
                  </a:rPr>
                  <a:t>dimensionless</a:t>
                </a: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270" y="2848834"/>
                <a:ext cx="1850957" cy="646331"/>
              </a:xfrm>
              <a:prstGeom prst="rect">
                <a:avLst/>
              </a:prstGeom>
              <a:blipFill rotWithShape="1">
                <a:blip r:embed="rId7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72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Storm Echo Top Heights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242060" y="1516824"/>
            <a:ext cx="6659880" cy="3417438"/>
            <a:chOff x="591229" y="1032714"/>
            <a:chExt cx="6659880" cy="3417438"/>
          </a:xfrm>
        </p:grpSpPr>
        <p:grpSp>
          <p:nvGrpSpPr>
            <p:cNvPr id="33" name="Group 69"/>
            <p:cNvGrpSpPr/>
            <p:nvPr/>
          </p:nvGrpSpPr>
          <p:grpSpPr>
            <a:xfrm>
              <a:off x="3570090" y="2392752"/>
              <a:ext cx="1705597" cy="1852904"/>
              <a:chOff x="997372" y="1455251"/>
              <a:chExt cx="1705597" cy="2530514"/>
            </a:xfrm>
          </p:grpSpPr>
          <p:grpSp>
            <p:nvGrpSpPr>
              <p:cNvPr id="34" name="Group 80"/>
              <p:cNvGrpSpPr/>
              <p:nvPr/>
            </p:nvGrpSpPr>
            <p:grpSpPr>
              <a:xfrm flipH="1">
                <a:off x="997372" y="1459849"/>
                <a:ext cx="1702052" cy="2525916"/>
                <a:chOff x="1620571" y="2127565"/>
                <a:chExt cx="1702052" cy="2525916"/>
              </a:xfrm>
            </p:grpSpPr>
            <p:sp>
              <p:nvSpPr>
                <p:cNvPr id="36" name="Oval 35"/>
                <p:cNvSpPr/>
                <p:nvPr/>
              </p:nvSpPr>
              <p:spPr>
                <a:xfrm>
                  <a:off x="1620571" y="2127565"/>
                  <a:ext cx="1702052" cy="2525916"/>
                </a:xfrm>
                <a:prstGeom prst="ellipse">
                  <a:avLst/>
                </a:prstGeom>
                <a:solidFill>
                  <a:srgbClr val="ABFF57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1747320" y="2362922"/>
                  <a:ext cx="1448554" cy="2181885"/>
                </a:xfrm>
                <a:prstGeom prst="ellipse">
                  <a:avLst/>
                </a:prstGeom>
                <a:solidFill>
                  <a:srgbClr val="00A2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1910281" y="2489703"/>
                  <a:ext cx="1122630" cy="1865014"/>
                </a:xfrm>
                <a:prstGeom prst="ellipse">
                  <a:avLst/>
                </a:prstGeom>
                <a:solidFill>
                  <a:srgbClr val="FAF4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Oval 38"/>
                <p:cNvSpPr/>
                <p:nvPr/>
              </p:nvSpPr>
              <p:spPr>
                <a:xfrm>
                  <a:off x="2055138" y="2679826"/>
                  <a:ext cx="851024" cy="1502875"/>
                </a:xfrm>
                <a:prstGeom prst="ellipse">
                  <a:avLst/>
                </a:prstGeom>
                <a:solidFill>
                  <a:srgbClr val="E6BA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2190939" y="2906161"/>
                  <a:ext cx="588475" cy="1086414"/>
                </a:xfrm>
                <a:prstGeom prst="ellipse">
                  <a:avLst/>
                </a:prstGeom>
                <a:solidFill>
                  <a:srgbClr val="DA82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Oval 40"/>
                <p:cNvSpPr/>
                <p:nvPr/>
              </p:nvSpPr>
              <p:spPr>
                <a:xfrm>
                  <a:off x="2335795" y="3159659"/>
                  <a:ext cx="316871" cy="606582"/>
                </a:xfrm>
                <a:prstGeom prst="ellipse">
                  <a:avLst/>
                </a:prstGeom>
                <a:solidFill>
                  <a:srgbClr val="A71809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 flipH="1">
                <a:off x="1000917" y="1455251"/>
                <a:ext cx="1702052" cy="2525916"/>
              </a:xfrm>
              <a:prstGeom prst="ellipse">
                <a:avLst/>
              </a:prstGeom>
              <a:solidFill>
                <a:schemeClr val="bg1">
                  <a:alpha val="68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smtClean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2" name="Straight Connector 41"/>
            <p:cNvCxnSpPr/>
            <p:nvPr/>
          </p:nvCxnSpPr>
          <p:spPr>
            <a:xfrm flipH="1">
              <a:off x="3882177" y="1032714"/>
              <a:ext cx="10679" cy="334123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/>
            <p:cNvGrpSpPr/>
            <p:nvPr/>
          </p:nvGrpSpPr>
          <p:grpSpPr>
            <a:xfrm flipH="1">
              <a:off x="591229" y="1263722"/>
              <a:ext cx="6659880" cy="3186430"/>
              <a:chOff x="1371600" y="1150620"/>
              <a:chExt cx="6659880" cy="3186430"/>
            </a:xfrm>
          </p:grpSpPr>
          <p:pic>
            <p:nvPicPr>
              <p:cNvPr id="57" name="Picture 56" descr="radarCartoon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flipH="1">
                <a:off x="7202705" y="3470154"/>
                <a:ext cx="714475" cy="866896"/>
              </a:xfrm>
              <a:prstGeom prst="rect">
                <a:avLst/>
              </a:prstGeom>
            </p:spPr>
          </p:pic>
          <p:cxnSp>
            <p:nvCxnSpPr>
              <p:cNvPr id="58" name="Straight Connector 57"/>
              <p:cNvCxnSpPr/>
              <p:nvPr/>
            </p:nvCxnSpPr>
            <p:spPr bwMode="auto">
              <a:xfrm flipH="1" flipV="1">
                <a:off x="1897380" y="3089154"/>
                <a:ext cx="5257800" cy="60960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 flipH="1" flipV="1">
                <a:off x="2049780" y="2098554"/>
                <a:ext cx="5105400" cy="160020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 flipH="1" flipV="1">
                <a:off x="2453640" y="1150620"/>
                <a:ext cx="4709160" cy="2548134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1371600" y="4244340"/>
                <a:ext cx="665988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1" name="Straight Connector 20"/>
          <p:cNvCxnSpPr/>
          <p:nvPr/>
        </p:nvCxnSpPr>
        <p:spPr>
          <a:xfrm flipH="1">
            <a:off x="4421625" y="2977780"/>
            <a:ext cx="2667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421625" y="3548275"/>
            <a:ext cx="2667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854359" y="2781956"/>
            <a:ext cx="795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b</a:t>
            </a:r>
            <a:r>
              <a:rPr lang="en-US" sz="1400" b="1" baseline="-25000" dirty="0" smtClean="0"/>
              <a:t>1</a:t>
            </a:r>
            <a:endParaRPr lang="en-US" sz="1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3854359" y="3352183"/>
            <a:ext cx="795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b</a:t>
            </a:r>
            <a:r>
              <a:rPr lang="en-US" sz="1400" b="1" baseline="-25000" dirty="0"/>
              <a:t>2</a:t>
            </a:r>
            <a:endParaRPr lang="en-US" sz="14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1987383" y="1607745"/>
            <a:ext cx="1692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>
                <a:solidFill>
                  <a:srgbClr val="DA8200"/>
                </a:solidFill>
                <a:latin typeface="Cambria" panose="02040503050406030204" pitchFamily="18" charset="0"/>
              </a:rPr>
              <a:t>h</a:t>
            </a:r>
            <a:r>
              <a:rPr lang="en-US" sz="1600" b="1" i="1" baseline="-25000" dirty="0" smtClean="0">
                <a:solidFill>
                  <a:srgbClr val="DA8200"/>
                </a:solidFill>
                <a:latin typeface="Cambria" panose="02040503050406030204" pitchFamily="18" charset="0"/>
              </a:rPr>
              <a:t>1</a:t>
            </a:r>
            <a:r>
              <a:rPr lang="en-US" sz="1600" b="1" dirty="0" smtClean="0">
                <a:solidFill>
                  <a:srgbClr val="DA8200"/>
                </a:solidFill>
              </a:rPr>
              <a:t> = 40 </a:t>
            </a:r>
            <a:r>
              <a:rPr lang="en-US" sz="1600" b="1" dirty="0" err="1" smtClean="0">
                <a:solidFill>
                  <a:srgbClr val="DA8200"/>
                </a:solidFill>
              </a:rPr>
              <a:t>kft</a:t>
            </a:r>
            <a:endParaRPr lang="en-US" sz="1600" b="1" dirty="0" smtClean="0">
              <a:solidFill>
                <a:srgbClr val="DA8200"/>
              </a:solidFill>
            </a:endParaRPr>
          </a:p>
          <a:p>
            <a:pPr algn="ctr"/>
            <a:r>
              <a:rPr lang="en-US" sz="1600" b="1" i="1" dirty="0">
                <a:solidFill>
                  <a:srgbClr val="A71809"/>
                </a:solidFill>
                <a:latin typeface="Cambria" panose="02040503050406030204" pitchFamily="18" charset="0"/>
              </a:rPr>
              <a:t>r</a:t>
            </a:r>
            <a:r>
              <a:rPr lang="en-US" sz="1600" b="1" i="1" baseline="-25000" dirty="0">
                <a:solidFill>
                  <a:srgbClr val="A71809"/>
                </a:solidFill>
                <a:latin typeface="Cambria" panose="02040503050406030204" pitchFamily="18" charset="0"/>
              </a:rPr>
              <a:t>1</a:t>
            </a:r>
            <a:r>
              <a:rPr lang="en-US" sz="1600" b="1" dirty="0">
                <a:solidFill>
                  <a:srgbClr val="A71809"/>
                </a:solidFill>
              </a:rPr>
              <a:t> = 15 </a:t>
            </a:r>
            <a:r>
              <a:rPr lang="en-US" sz="1600" b="1" dirty="0" err="1">
                <a:solidFill>
                  <a:srgbClr val="A71809"/>
                </a:solidFill>
              </a:rPr>
              <a:t>dBZ</a:t>
            </a:r>
            <a:endParaRPr lang="en-US" sz="1600" b="1" dirty="0">
              <a:solidFill>
                <a:srgbClr val="A71809"/>
              </a:solidFill>
            </a:endParaRPr>
          </a:p>
          <a:p>
            <a:pPr algn="ctr"/>
            <a:endParaRPr lang="en-US" sz="1600" b="1" dirty="0" smtClean="0">
              <a:solidFill>
                <a:srgbClr val="DA8200"/>
              </a:solidFill>
            </a:endParaRPr>
          </a:p>
          <a:p>
            <a:pPr algn="ctr"/>
            <a:r>
              <a:rPr lang="en-US" sz="1600" b="1" i="1" dirty="0" smtClean="0">
                <a:solidFill>
                  <a:srgbClr val="DA8200"/>
                </a:solidFill>
                <a:latin typeface="Cambria" panose="02040503050406030204" pitchFamily="18" charset="0"/>
              </a:rPr>
              <a:t>h</a:t>
            </a:r>
            <a:r>
              <a:rPr lang="en-US" sz="1600" b="1" i="1" baseline="-25000" dirty="0" smtClean="0">
                <a:solidFill>
                  <a:srgbClr val="DA8200"/>
                </a:solidFill>
                <a:latin typeface="Cambria" panose="02040503050406030204" pitchFamily="18" charset="0"/>
              </a:rPr>
              <a:t>2</a:t>
            </a:r>
            <a:r>
              <a:rPr lang="en-US" sz="1600" b="1" dirty="0" smtClean="0">
                <a:solidFill>
                  <a:srgbClr val="DA8200"/>
                </a:solidFill>
              </a:rPr>
              <a:t> = 35 </a:t>
            </a:r>
            <a:r>
              <a:rPr lang="en-US" sz="1600" b="1" dirty="0" err="1" smtClean="0">
                <a:solidFill>
                  <a:srgbClr val="DA8200"/>
                </a:solidFill>
              </a:rPr>
              <a:t>kft</a:t>
            </a:r>
            <a:endParaRPr lang="en-US" sz="1600" b="1" dirty="0" smtClean="0">
              <a:solidFill>
                <a:srgbClr val="DA8200"/>
              </a:solidFill>
            </a:endParaRPr>
          </a:p>
          <a:p>
            <a:pPr algn="ctr"/>
            <a:r>
              <a:rPr lang="en-US" sz="1600" b="1" i="1" dirty="0" smtClean="0">
                <a:solidFill>
                  <a:srgbClr val="A71809"/>
                </a:solidFill>
                <a:latin typeface="Cambria" panose="02040503050406030204" pitchFamily="18" charset="0"/>
              </a:rPr>
              <a:t>r</a:t>
            </a:r>
            <a:r>
              <a:rPr lang="en-US" sz="1600" b="1" i="1" baseline="-25000" dirty="0" smtClean="0">
                <a:solidFill>
                  <a:srgbClr val="A71809"/>
                </a:solidFill>
                <a:latin typeface="Cambria" panose="02040503050406030204" pitchFamily="18" charset="0"/>
              </a:rPr>
              <a:t>2</a:t>
            </a:r>
            <a:r>
              <a:rPr lang="en-US" sz="1600" b="1" dirty="0" smtClean="0">
                <a:solidFill>
                  <a:srgbClr val="A71809"/>
                </a:solidFill>
              </a:rPr>
              <a:t> = 20 </a:t>
            </a:r>
            <a:r>
              <a:rPr lang="en-US" sz="1600" b="1" dirty="0" err="1" smtClean="0">
                <a:solidFill>
                  <a:srgbClr val="A71809"/>
                </a:solidFill>
              </a:rPr>
              <a:t>dBZ</a:t>
            </a:r>
            <a:endParaRPr lang="en-US" sz="1600" b="1" dirty="0">
              <a:solidFill>
                <a:srgbClr val="A71809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226877" y="5131533"/>
            <a:ext cx="2690247" cy="1263133"/>
            <a:chOff x="4441816" y="4901079"/>
            <a:chExt cx="2690247" cy="12631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4441816" y="4901079"/>
                  <a:ext cx="2690247" cy="8414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0B52B6"/>
                            </a:solidFill>
                            <a:latin typeface="Cambria Math"/>
                          </a:rPr>
                          <m:t>𝒆</m:t>
                        </m:r>
                        <m:r>
                          <a:rPr lang="en-US" sz="1600" b="1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DA82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DA8200"/>
                                </a:solidFill>
                                <a:latin typeface="Cambria Math"/>
                              </a:rPr>
                              <m:t>𝒉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DA82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1600" b="1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00A200"/>
                                </a:solidFill>
                                <a:latin typeface="Cambria Math"/>
                              </a:rPr>
                              <m:t>𝟏𝟖</m:t>
                            </m:r>
                            <m:r>
                              <a:rPr lang="en-US" sz="1600" b="1" i="1" smtClean="0">
                                <a:latin typeface="Cambria Math"/>
                              </a:rPr>
                              <m:t> −</m:t>
                            </m:r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A71809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A71809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A71809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A71809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A71809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A71809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1600" b="1" i="1" smtClean="0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A71809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A71809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A71809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  <m:d>
                          <m:d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DA82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DA8200"/>
                                    </a:solidFill>
                                    <a:latin typeface="Cambria Math"/>
                                  </a:rPr>
                                  <m:t>𝒉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DA82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1600" b="1" i="1" smtClean="0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DA82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DA8200"/>
                                    </a:solidFill>
                                    <a:latin typeface="Cambria Math"/>
                                  </a:rPr>
                                  <m:t>𝒉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DA82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sz="1600" b="1" dirty="0" smtClean="0">
                    <a:solidFill>
                      <a:srgbClr val="DA8200"/>
                    </a:solidFill>
                  </a:endParaRPr>
                </a:p>
                <a:p>
                  <a:pPr algn="ctr"/>
                  <a:endParaRPr lang="en-US" sz="1600" b="1" dirty="0" smtClean="0">
                    <a:solidFill>
                      <a:srgbClr val="DA82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1816" y="4901079"/>
                  <a:ext cx="2690247" cy="841449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4441816" y="5579437"/>
                  <a:ext cx="2566547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</a:rPr>
                        <m:t>    </m:t>
                      </m:r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0B52B6"/>
                          </a:solidFill>
                          <a:latin typeface="Cambria Math"/>
                        </a:rPr>
                        <m:t>𝟑𝟕</m:t>
                      </m:r>
                    </m:oMath>
                  </a14:m>
                  <a:r>
                    <a:rPr lang="en-US" sz="1600" b="1" dirty="0">
                      <a:solidFill>
                        <a:srgbClr val="0B52B6"/>
                      </a:solidFill>
                    </a:rPr>
                    <a:t> kft</a:t>
                  </a:r>
                  <a:endParaRPr lang="en-US" sz="1600" b="1" dirty="0"/>
                </a:p>
                <a:p>
                  <a:pPr algn="ctr"/>
                  <a:endParaRPr lang="en-US" sz="1600" b="1" dirty="0"/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1816" y="5579437"/>
                  <a:ext cx="2566547" cy="58477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31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7" name="Straight Arrow Connector 46"/>
          <p:cNvCxnSpPr/>
          <p:nvPr/>
        </p:nvCxnSpPr>
        <p:spPr>
          <a:xfrm>
            <a:off x="1615205" y="2042793"/>
            <a:ext cx="576072" cy="0"/>
          </a:xfrm>
          <a:prstGeom prst="straightConnector1">
            <a:avLst/>
          </a:prstGeom>
          <a:ln w="22225">
            <a:solidFill>
              <a:srgbClr val="00A2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6173" y="1888904"/>
            <a:ext cx="1399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A200"/>
                </a:solidFill>
              </a:rPr>
              <a:t>Below 18 </a:t>
            </a:r>
            <a:r>
              <a:rPr lang="en-US" sz="1400" b="1" dirty="0" err="1" smtClean="0">
                <a:solidFill>
                  <a:srgbClr val="00A200"/>
                </a:solidFill>
              </a:rPr>
              <a:t>dBZ</a:t>
            </a:r>
            <a:endParaRPr lang="en-US" sz="1400" b="1" dirty="0">
              <a:solidFill>
                <a:srgbClr val="00A200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1611491" y="2782479"/>
            <a:ext cx="576072" cy="0"/>
          </a:xfrm>
          <a:prstGeom prst="straightConnector1">
            <a:avLst/>
          </a:prstGeom>
          <a:ln w="22225">
            <a:solidFill>
              <a:srgbClr val="00A2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12459" y="2628590"/>
            <a:ext cx="1399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A200"/>
                </a:solidFill>
              </a:rPr>
              <a:t>Above 18 </a:t>
            </a:r>
            <a:r>
              <a:rPr lang="en-US" sz="1400" b="1" dirty="0" err="1" smtClean="0">
                <a:solidFill>
                  <a:srgbClr val="00A200"/>
                </a:solidFill>
              </a:rPr>
              <a:t>dBZ</a:t>
            </a:r>
            <a:endParaRPr lang="en-US" sz="1400" b="1" dirty="0">
              <a:solidFill>
                <a:srgbClr val="00A200"/>
              </a:solidFill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3466311" y="2782479"/>
            <a:ext cx="667074" cy="667857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3466311" y="2111298"/>
            <a:ext cx="667074" cy="671181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52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Storm Echo Top Heights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242060" y="1516824"/>
            <a:ext cx="6659880" cy="3417438"/>
            <a:chOff x="591229" y="1032714"/>
            <a:chExt cx="6659880" cy="3417438"/>
          </a:xfrm>
        </p:grpSpPr>
        <p:grpSp>
          <p:nvGrpSpPr>
            <p:cNvPr id="33" name="Group 69"/>
            <p:cNvGrpSpPr/>
            <p:nvPr/>
          </p:nvGrpSpPr>
          <p:grpSpPr>
            <a:xfrm>
              <a:off x="3570090" y="2392752"/>
              <a:ext cx="1705597" cy="1852904"/>
              <a:chOff x="997372" y="1455251"/>
              <a:chExt cx="1705597" cy="2530514"/>
            </a:xfrm>
          </p:grpSpPr>
          <p:grpSp>
            <p:nvGrpSpPr>
              <p:cNvPr id="34" name="Group 80"/>
              <p:cNvGrpSpPr/>
              <p:nvPr/>
            </p:nvGrpSpPr>
            <p:grpSpPr>
              <a:xfrm flipH="1">
                <a:off x="997372" y="1459849"/>
                <a:ext cx="1702052" cy="2525916"/>
                <a:chOff x="1620571" y="2127565"/>
                <a:chExt cx="1702052" cy="2525916"/>
              </a:xfrm>
            </p:grpSpPr>
            <p:sp>
              <p:nvSpPr>
                <p:cNvPr id="36" name="Oval 35"/>
                <p:cNvSpPr/>
                <p:nvPr/>
              </p:nvSpPr>
              <p:spPr>
                <a:xfrm>
                  <a:off x="1620571" y="2127565"/>
                  <a:ext cx="1702052" cy="2525916"/>
                </a:xfrm>
                <a:prstGeom prst="ellipse">
                  <a:avLst/>
                </a:prstGeom>
                <a:solidFill>
                  <a:srgbClr val="ABFF57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1747320" y="2362922"/>
                  <a:ext cx="1448554" cy="2181885"/>
                </a:xfrm>
                <a:prstGeom prst="ellipse">
                  <a:avLst/>
                </a:prstGeom>
                <a:solidFill>
                  <a:srgbClr val="00A2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1910281" y="2489703"/>
                  <a:ext cx="1122630" cy="1865014"/>
                </a:xfrm>
                <a:prstGeom prst="ellipse">
                  <a:avLst/>
                </a:prstGeom>
                <a:solidFill>
                  <a:srgbClr val="FAF4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Oval 38"/>
                <p:cNvSpPr/>
                <p:nvPr/>
              </p:nvSpPr>
              <p:spPr>
                <a:xfrm>
                  <a:off x="2055138" y="2679826"/>
                  <a:ext cx="851024" cy="1502875"/>
                </a:xfrm>
                <a:prstGeom prst="ellipse">
                  <a:avLst/>
                </a:prstGeom>
                <a:solidFill>
                  <a:srgbClr val="E6BA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2190939" y="2906161"/>
                  <a:ext cx="588475" cy="1086414"/>
                </a:xfrm>
                <a:prstGeom prst="ellipse">
                  <a:avLst/>
                </a:prstGeom>
                <a:solidFill>
                  <a:srgbClr val="DA82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Oval 40"/>
                <p:cNvSpPr/>
                <p:nvPr/>
              </p:nvSpPr>
              <p:spPr>
                <a:xfrm>
                  <a:off x="2335795" y="3159659"/>
                  <a:ext cx="316871" cy="606582"/>
                </a:xfrm>
                <a:prstGeom prst="ellipse">
                  <a:avLst/>
                </a:prstGeom>
                <a:solidFill>
                  <a:srgbClr val="A71809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 flipH="1">
                <a:off x="1000917" y="1455251"/>
                <a:ext cx="1702052" cy="2525916"/>
              </a:xfrm>
              <a:prstGeom prst="ellipse">
                <a:avLst/>
              </a:prstGeom>
              <a:solidFill>
                <a:schemeClr val="bg1">
                  <a:alpha val="68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smtClean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2" name="Straight Connector 41"/>
            <p:cNvCxnSpPr/>
            <p:nvPr/>
          </p:nvCxnSpPr>
          <p:spPr>
            <a:xfrm flipH="1">
              <a:off x="3882177" y="1032714"/>
              <a:ext cx="10679" cy="334123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/>
            <p:cNvGrpSpPr/>
            <p:nvPr/>
          </p:nvGrpSpPr>
          <p:grpSpPr>
            <a:xfrm flipH="1">
              <a:off x="591229" y="1263722"/>
              <a:ext cx="6659880" cy="3186430"/>
              <a:chOff x="1371600" y="1150620"/>
              <a:chExt cx="6659880" cy="3186430"/>
            </a:xfrm>
          </p:grpSpPr>
          <p:pic>
            <p:nvPicPr>
              <p:cNvPr id="57" name="Picture 56" descr="radarCartoon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flipH="1">
                <a:off x="7202705" y="3470154"/>
                <a:ext cx="714475" cy="866896"/>
              </a:xfrm>
              <a:prstGeom prst="rect">
                <a:avLst/>
              </a:prstGeom>
            </p:spPr>
          </p:pic>
          <p:cxnSp>
            <p:nvCxnSpPr>
              <p:cNvPr id="58" name="Straight Connector 57"/>
              <p:cNvCxnSpPr/>
              <p:nvPr/>
            </p:nvCxnSpPr>
            <p:spPr bwMode="auto">
              <a:xfrm flipH="1" flipV="1">
                <a:off x="1897380" y="3089154"/>
                <a:ext cx="5257800" cy="60960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 flipH="1" flipV="1">
                <a:off x="2049780" y="2098554"/>
                <a:ext cx="5105400" cy="160020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 flipH="1" flipV="1">
                <a:off x="2453640" y="1150620"/>
                <a:ext cx="4709160" cy="2548134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1371600" y="4244340"/>
                <a:ext cx="665988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TextBox 47"/>
          <p:cNvSpPr txBox="1"/>
          <p:nvPr/>
        </p:nvSpPr>
        <p:spPr>
          <a:xfrm>
            <a:off x="1183341" y="5224022"/>
            <a:ext cx="6777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Similar calculations can be carried out for different ranges and azimuths!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23016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Storm Echo Top Heights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1242060" y="1516824"/>
            <a:ext cx="6659880" cy="3417438"/>
            <a:chOff x="591229" y="1032714"/>
            <a:chExt cx="6659880" cy="3417438"/>
          </a:xfrm>
        </p:grpSpPr>
        <p:grpSp>
          <p:nvGrpSpPr>
            <p:cNvPr id="33" name="Group 69"/>
            <p:cNvGrpSpPr/>
            <p:nvPr/>
          </p:nvGrpSpPr>
          <p:grpSpPr>
            <a:xfrm>
              <a:off x="3570090" y="2392752"/>
              <a:ext cx="1705597" cy="1852904"/>
              <a:chOff x="997372" y="1455251"/>
              <a:chExt cx="1705597" cy="2530514"/>
            </a:xfrm>
          </p:grpSpPr>
          <p:grpSp>
            <p:nvGrpSpPr>
              <p:cNvPr id="34" name="Group 80"/>
              <p:cNvGrpSpPr/>
              <p:nvPr/>
            </p:nvGrpSpPr>
            <p:grpSpPr>
              <a:xfrm flipH="1">
                <a:off x="997372" y="1459849"/>
                <a:ext cx="1702052" cy="2525916"/>
                <a:chOff x="1620571" y="2127565"/>
                <a:chExt cx="1702052" cy="2525916"/>
              </a:xfrm>
            </p:grpSpPr>
            <p:sp>
              <p:nvSpPr>
                <p:cNvPr id="36" name="Oval 35"/>
                <p:cNvSpPr/>
                <p:nvPr/>
              </p:nvSpPr>
              <p:spPr>
                <a:xfrm>
                  <a:off x="1620571" y="2127565"/>
                  <a:ext cx="1702052" cy="2525916"/>
                </a:xfrm>
                <a:prstGeom prst="ellipse">
                  <a:avLst/>
                </a:prstGeom>
                <a:solidFill>
                  <a:srgbClr val="ABFF57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1747320" y="2362922"/>
                  <a:ext cx="1448554" cy="2181885"/>
                </a:xfrm>
                <a:prstGeom prst="ellipse">
                  <a:avLst/>
                </a:prstGeom>
                <a:solidFill>
                  <a:srgbClr val="00A2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1910281" y="2489703"/>
                  <a:ext cx="1122630" cy="1865014"/>
                </a:xfrm>
                <a:prstGeom prst="ellipse">
                  <a:avLst/>
                </a:prstGeom>
                <a:solidFill>
                  <a:srgbClr val="FAF4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Oval 38"/>
                <p:cNvSpPr/>
                <p:nvPr/>
              </p:nvSpPr>
              <p:spPr>
                <a:xfrm>
                  <a:off x="2055138" y="2679826"/>
                  <a:ext cx="851024" cy="1502875"/>
                </a:xfrm>
                <a:prstGeom prst="ellipse">
                  <a:avLst/>
                </a:prstGeom>
                <a:solidFill>
                  <a:srgbClr val="E6BA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2190939" y="2906161"/>
                  <a:ext cx="588475" cy="1086414"/>
                </a:xfrm>
                <a:prstGeom prst="ellipse">
                  <a:avLst/>
                </a:prstGeom>
                <a:solidFill>
                  <a:srgbClr val="DA82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Oval 40"/>
                <p:cNvSpPr/>
                <p:nvPr/>
              </p:nvSpPr>
              <p:spPr>
                <a:xfrm>
                  <a:off x="2335795" y="3159659"/>
                  <a:ext cx="316871" cy="606582"/>
                </a:xfrm>
                <a:prstGeom prst="ellipse">
                  <a:avLst/>
                </a:prstGeom>
                <a:solidFill>
                  <a:srgbClr val="A71809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 flipH="1">
                <a:off x="1000917" y="1455251"/>
                <a:ext cx="1702052" cy="2525916"/>
              </a:xfrm>
              <a:prstGeom prst="ellipse">
                <a:avLst/>
              </a:prstGeom>
              <a:solidFill>
                <a:schemeClr val="bg1">
                  <a:alpha val="68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smtClean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2" name="Straight Connector 41"/>
            <p:cNvCxnSpPr/>
            <p:nvPr/>
          </p:nvCxnSpPr>
          <p:spPr>
            <a:xfrm flipH="1">
              <a:off x="4387803" y="1032714"/>
              <a:ext cx="10679" cy="334123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/>
            <p:cNvGrpSpPr/>
            <p:nvPr/>
          </p:nvGrpSpPr>
          <p:grpSpPr>
            <a:xfrm flipH="1">
              <a:off x="591229" y="1263722"/>
              <a:ext cx="6659880" cy="3186430"/>
              <a:chOff x="1371600" y="1150620"/>
              <a:chExt cx="6659880" cy="3186430"/>
            </a:xfrm>
          </p:grpSpPr>
          <p:pic>
            <p:nvPicPr>
              <p:cNvPr id="57" name="Picture 56" descr="radarCartoon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flipH="1">
                <a:off x="7202705" y="3470154"/>
                <a:ext cx="714475" cy="866896"/>
              </a:xfrm>
              <a:prstGeom prst="rect">
                <a:avLst/>
              </a:prstGeom>
            </p:spPr>
          </p:pic>
          <p:cxnSp>
            <p:nvCxnSpPr>
              <p:cNvPr id="58" name="Straight Connector 57"/>
              <p:cNvCxnSpPr/>
              <p:nvPr/>
            </p:nvCxnSpPr>
            <p:spPr bwMode="auto">
              <a:xfrm flipH="1" flipV="1">
                <a:off x="1897380" y="3089154"/>
                <a:ext cx="5257800" cy="60960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 flipH="1" flipV="1">
                <a:off x="2049780" y="2098554"/>
                <a:ext cx="5105400" cy="160020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 flipH="1" flipV="1">
                <a:off x="2453640" y="1150620"/>
                <a:ext cx="4709160" cy="2548134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1371600" y="4244340"/>
                <a:ext cx="665988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TextBox 19"/>
          <p:cNvSpPr txBox="1"/>
          <p:nvPr/>
        </p:nvSpPr>
        <p:spPr>
          <a:xfrm>
            <a:off x="1183341" y="5224022"/>
            <a:ext cx="6777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Similar calculations can be carried out for different ranges and azimuths!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55448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Storm Echo Top Heights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1242060" y="1516824"/>
            <a:ext cx="6659880" cy="3417438"/>
            <a:chOff x="591229" y="1032714"/>
            <a:chExt cx="6659880" cy="3417438"/>
          </a:xfrm>
        </p:grpSpPr>
        <p:grpSp>
          <p:nvGrpSpPr>
            <p:cNvPr id="33" name="Group 69"/>
            <p:cNvGrpSpPr/>
            <p:nvPr/>
          </p:nvGrpSpPr>
          <p:grpSpPr>
            <a:xfrm>
              <a:off x="3570090" y="2392752"/>
              <a:ext cx="1705597" cy="1852904"/>
              <a:chOff x="997372" y="1455251"/>
              <a:chExt cx="1705597" cy="2530514"/>
            </a:xfrm>
          </p:grpSpPr>
          <p:grpSp>
            <p:nvGrpSpPr>
              <p:cNvPr id="34" name="Group 80"/>
              <p:cNvGrpSpPr/>
              <p:nvPr/>
            </p:nvGrpSpPr>
            <p:grpSpPr>
              <a:xfrm flipH="1">
                <a:off x="997372" y="1459849"/>
                <a:ext cx="1702052" cy="2525916"/>
                <a:chOff x="1620571" y="2127565"/>
                <a:chExt cx="1702052" cy="2525916"/>
              </a:xfrm>
            </p:grpSpPr>
            <p:sp>
              <p:nvSpPr>
                <p:cNvPr id="36" name="Oval 35"/>
                <p:cNvSpPr/>
                <p:nvPr/>
              </p:nvSpPr>
              <p:spPr>
                <a:xfrm>
                  <a:off x="1620571" y="2127565"/>
                  <a:ext cx="1702052" cy="2525916"/>
                </a:xfrm>
                <a:prstGeom prst="ellipse">
                  <a:avLst/>
                </a:prstGeom>
                <a:solidFill>
                  <a:srgbClr val="ABFF57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1747320" y="2362922"/>
                  <a:ext cx="1448554" cy="2181885"/>
                </a:xfrm>
                <a:prstGeom prst="ellipse">
                  <a:avLst/>
                </a:prstGeom>
                <a:solidFill>
                  <a:srgbClr val="00A2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1910281" y="2489703"/>
                  <a:ext cx="1122630" cy="1865014"/>
                </a:xfrm>
                <a:prstGeom prst="ellipse">
                  <a:avLst/>
                </a:prstGeom>
                <a:solidFill>
                  <a:srgbClr val="FAF4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Oval 38"/>
                <p:cNvSpPr/>
                <p:nvPr/>
              </p:nvSpPr>
              <p:spPr>
                <a:xfrm>
                  <a:off x="2055138" y="2679826"/>
                  <a:ext cx="851024" cy="1502875"/>
                </a:xfrm>
                <a:prstGeom prst="ellipse">
                  <a:avLst/>
                </a:prstGeom>
                <a:solidFill>
                  <a:srgbClr val="E6BA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2190939" y="2906161"/>
                  <a:ext cx="588475" cy="1086414"/>
                </a:xfrm>
                <a:prstGeom prst="ellipse">
                  <a:avLst/>
                </a:prstGeom>
                <a:solidFill>
                  <a:srgbClr val="DA8200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Oval 40"/>
                <p:cNvSpPr/>
                <p:nvPr/>
              </p:nvSpPr>
              <p:spPr>
                <a:xfrm>
                  <a:off x="2335795" y="3159659"/>
                  <a:ext cx="316871" cy="606582"/>
                </a:xfrm>
                <a:prstGeom prst="ellipse">
                  <a:avLst/>
                </a:prstGeom>
                <a:solidFill>
                  <a:srgbClr val="A71809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smtClean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5" name="Oval 34"/>
              <p:cNvSpPr/>
              <p:nvPr/>
            </p:nvSpPr>
            <p:spPr>
              <a:xfrm flipH="1">
                <a:off x="1000917" y="1455251"/>
                <a:ext cx="1702052" cy="2525916"/>
              </a:xfrm>
              <a:prstGeom prst="ellipse">
                <a:avLst/>
              </a:prstGeom>
              <a:solidFill>
                <a:schemeClr val="bg1">
                  <a:alpha val="68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 smtClean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2" name="Straight Connector 41"/>
            <p:cNvCxnSpPr/>
            <p:nvPr/>
          </p:nvCxnSpPr>
          <p:spPr>
            <a:xfrm flipH="1">
              <a:off x="4796607" y="1032714"/>
              <a:ext cx="10679" cy="334123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/>
            <p:cNvGrpSpPr/>
            <p:nvPr/>
          </p:nvGrpSpPr>
          <p:grpSpPr>
            <a:xfrm flipH="1">
              <a:off x="591229" y="1263722"/>
              <a:ext cx="6659880" cy="3186430"/>
              <a:chOff x="1371600" y="1150620"/>
              <a:chExt cx="6659880" cy="3186430"/>
            </a:xfrm>
          </p:grpSpPr>
          <p:pic>
            <p:nvPicPr>
              <p:cNvPr id="57" name="Picture 56" descr="radarCartoon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flipH="1">
                <a:off x="7202705" y="3470154"/>
                <a:ext cx="714475" cy="866896"/>
              </a:xfrm>
              <a:prstGeom prst="rect">
                <a:avLst/>
              </a:prstGeom>
            </p:spPr>
          </p:pic>
          <p:cxnSp>
            <p:nvCxnSpPr>
              <p:cNvPr id="58" name="Straight Connector 57"/>
              <p:cNvCxnSpPr/>
              <p:nvPr/>
            </p:nvCxnSpPr>
            <p:spPr bwMode="auto">
              <a:xfrm flipH="1" flipV="1">
                <a:off x="1897380" y="3089154"/>
                <a:ext cx="5257800" cy="60960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 flipH="1" flipV="1">
                <a:off x="2049780" y="2098554"/>
                <a:ext cx="5105400" cy="160020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 flipH="1" flipV="1">
                <a:off x="2453640" y="1150620"/>
                <a:ext cx="4709160" cy="2548134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1371600" y="4244340"/>
                <a:ext cx="665988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TextBox 3"/>
          <p:cNvSpPr txBox="1"/>
          <p:nvPr/>
        </p:nvSpPr>
        <p:spPr>
          <a:xfrm>
            <a:off x="1183341" y="5224022"/>
            <a:ext cx="6777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Similar calculations can be carried out for different ranges and azimuths!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55448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oup 142"/>
          <p:cNvGrpSpPr/>
          <p:nvPr/>
        </p:nvGrpSpPr>
        <p:grpSpPr>
          <a:xfrm>
            <a:off x="2825905" y="4963773"/>
            <a:ext cx="1829151" cy="1068924"/>
            <a:chOff x="8582025" y="3780540"/>
            <a:chExt cx="1829151" cy="1829151"/>
          </a:xfrm>
          <a:effectLst/>
          <a:scene3d>
            <a:camera prst="perspectiveRelaxed" fov="7200000"/>
            <a:lightRig rig="morning" dir="t"/>
          </a:scene3d>
        </p:grpSpPr>
        <p:cxnSp>
          <p:nvCxnSpPr>
            <p:cNvPr id="144" name="Straight Connector 143"/>
            <p:cNvCxnSpPr/>
            <p:nvPr/>
          </p:nvCxnSpPr>
          <p:spPr>
            <a:xfrm>
              <a:off x="8582025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>
              <a:off x="8843332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>
              <a:off x="9104639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>
              <a:off x="9365946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>
              <a:off x="9627253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>
              <a:off x="9888560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/>
            <p:nvPr/>
          </p:nvCxnSpPr>
          <p:spPr>
            <a:xfrm>
              <a:off x="10149867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/>
            <p:nvPr/>
          </p:nvCxnSpPr>
          <p:spPr>
            <a:xfrm>
              <a:off x="10411176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2" name="Group 151"/>
            <p:cNvGrpSpPr/>
            <p:nvPr/>
          </p:nvGrpSpPr>
          <p:grpSpPr>
            <a:xfrm rot="5400000">
              <a:off x="8582025" y="3780716"/>
              <a:ext cx="1829151" cy="1828800"/>
              <a:chOff x="8734425" y="3933116"/>
              <a:chExt cx="1829151" cy="1828800"/>
            </a:xfrm>
          </p:grpSpPr>
          <p:cxnSp>
            <p:nvCxnSpPr>
              <p:cNvPr id="153" name="Straight Connector 152"/>
              <p:cNvCxnSpPr/>
              <p:nvPr/>
            </p:nvCxnSpPr>
            <p:spPr>
              <a:xfrm>
                <a:off x="8734425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/>
              <p:cNvCxnSpPr/>
              <p:nvPr/>
            </p:nvCxnSpPr>
            <p:spPr>
              <a:xfrm>
                <a:off x="8995732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/>
              <p:cNvCxnSpPr/>
              <p:nvPr/>
            </p:nvCxnSpPr>
            <p:spPr>
              <a:xfrm>
                <a:off x="9257039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/>
              <p:nvPr/>
            </p:nvCxnSpPr>
            <p:spPr>
              <a:xfrm>
                <a:off x="9518346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/>
              <p:nvPr/>
            </p:nvCxnSpPr>
            <p:spPr>
              <a:xfrm>
                <a:off x="9779653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/>
              <p:cNvCxnSpPr/>
              <p:nvPr/>
            </p:nvCxnSpPr>
            <p:spPr>
              <a:xfrm>
                <a:off x="10040960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/>
              <p:cNvCxnSpPr/>
              <p:nvPr/>
            </p:nvCxnSpPr>
            <p:spPr>
              <a:xfrm>
                <a:off x="10302267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/>
              <p:cNvCxnSpPr/>
              <p:nvPr/>
            </p:nvCxnSpPr>
            <p:spPr>
              <a:xfrm>
                <a:off x="10563576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5"/>
          <p:cNvGrpSpPr/>
          <p:nvPr/>
        </p:nvGrpSpPr>
        <p:grpSpPr>
          <a:xfrm>
            <a:off x="2617741" y="2454176"/>
            <a:ext cx="2714625" cy="685800"/>
            <a:chOff x="3099367" y="2590800"/>
            <a:chExt cx="2714625" cy="571500"/>
          </a:xfrm>
        </p:grpSpPr>
        <p:sp>
          <p:nvSpPr>
            <p:cNvPr id="7" name="Oval 6"/>
            <p:cNvSpPr/>
            <p:nvPr/>
          </p:nvSpPr>
          <p:spPr>
            <a:xfrm>
              <a:off x="3099367" y="2590800"/>
              <a:ext cx="2714625" cy="571500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rgbClr val="7030A0"/>
                </a:solidFill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 bwMode="auto">
            <a:xfrm flipH="1" flipV="1">
              <a:off x="3206224" y="2766759"/>
              <a:ext cx="1196975" cy="12382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 flipH="1" flipV="1">
              <a:off x="4196715" y="2617789"/>
              <a:ext cx="211931" cy="27120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8" name="Straight Connector 7"/>
            <p:cNvCxnSpPr>
              <a:endCxn id="7" idx="6"/>
            </p:cNvCxnSpPr>
            <p:nvPr/>
          </p:nvCxnSpPr>
          <p:spPr bwMode="auto">
            <a:xfrm flipV="1">
              <a:off x="4397118" y="2876550"/>
              <a:ext cx="1416874" cy="891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 bwMode="auto">
            <a:xfrm flipV="1">
              <a:off x="4404662" y="2631963"/>
              <a:ext cx="825374" cy="25198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flipV="1">
              <a:off x="4408646" y="2595749"/>
              <a:ext cx="169541" cy="28610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>
              <a:off x="4408646" y="2888997"/>
              <a:ext cx="721519" cy="23336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 flipH="1">
              <a:off x="4171315" y="2890584"/>
              <a:ext cx="238125" cy="2603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3" name="Straight Connector 12"/>
            <p:cNvCxnSpPr>
              <a:endCxn id="7" idx="3"/>
            </p:cNvCxnSpPr>
            <p:nvPr/>
          </p:nvCxnSpPr>
          <p:spPr bwMode="auto">
            <a:xfrm flipH="1">
              <a:off x="3496915" y="2887409"/>
              <a:ext cx="915700" cy="191197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pic>
        <p:nvPicPr>
          <p:cNvPr id="5" name="Picture 4" descr="radarCartoon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07749" y="2030594"/>
            <a:ext cx="607304" cy="736862"/>
          </a:xfrm>
          <a:prstGeom prst="rect">
            <a:avLst/>
          </a:prstGeom>
        </p:spPr>
      </p:pic>
      <p:grpSp>
        <p:nvGrpSpPr>
          <p:cNvPr id="50" name="Group 49"/>
          <p:cNvGrpSpPr/>
          <p:nvPr/>
        </p:nvGrpSpPr>
        <p:grpSpPr>
          <a:xfrm>
            <a:off x="2497325" y="1224812"/>
            <a:ext cx="2869567" cy="1008393"/>
            <a:chOff x="901899" y="1272598"/>
            <a:chExt cx="3488452" cy="1102324"/>
          </a:xfrm>
        </p:grpSpPr>
        <p:sp>
          <p:nvSpPr>
            <p:cNvPr id="105" name="Oval 104"/>
            <p:cNvSpPr/>
            <p:nvPr/>
          </p:nvSpPr>
          <p:spPr>
            <a:xfrm>
              <a:off x="901899" y="1272598"/>
              <a:ext cx="3488452" cy="720168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  <p:cxnSp>
          <p:nvCxnSpPr>
            <p:cNvPr id="106" name="Straight Connector 105"/>
            <p:cNvCxnSpPr/>
            <p:nvPr/>
          </p:nvCxnSpPr>
          <p:spPr bwMode="auto">
            <a:xfrm flipH="1">
              <a:off x="2602191" y="1976763"/>
              <a:ext cx="547822" cy="37154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07" name="Straight Connector 106"/>
            <p:cNvCxnSpPr/>
            <p:nvPr/>
          </p:nvCxnSpPr>
          <p:spPr bwMode="auto">
            <a:xfrm flipH="1">
              <a:off x="2611884" y="1790264"/>
              <a:ext cx="1596197" cy="5675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08" name="Straight Connector 107"/>
            <p:cNvCxnSpPr/>
            <p:nvPr/>
          </p:nvCxnSpPr>
          <p:spPr bwMode="auto">
            <a:xfrm flipH="1">
              <a:off x="2598310" y="1505048"/>
              <a:ext cx="1691212" cy="83945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 flipH="1">
              <a:off x="2631276" y="1320609"/>
              <a:ext cx="906343" cy="1033397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 flipH="1">
              <a:off x="2629338" y="1280600"/>
              <a:ext cx="279951" cy="109432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>
              <a:off x="2272799" y="1986766"/>
              <a:ext cx="342963" cy="340621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>
              <a:off x="1028381" y="1768714"/>
              <a:ext cx="1599742" cy="56905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>
              <a:off x="1195663" y="1432635"/>
              <a:ext cx="1440620" cy="91313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4" name="Straight Connector 113"/>
            <p:cNvCxnSpPr/>
            <p:nvPr/>
          </p:nvCxnSpPr>
          <p:spPr bwMode="auto">
            <a:xfrm>
              <a:off x="2134077" y="1288602"/>
              <a:ext cx="510366" cy="105716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54" name="Group 91"/>
          <p:cNvGrpSpPr/>
          <p:nvPr/>
        </p:nvGrpSpPr>
        <p:grpSpPr>
          <a:xfrm rot="900000">
            <a:off x="6461233" y="1206399"/>
            <a:ext cx="1828800" cy="1828800"/>
            <a:chOff x="4800927" y="4118610"/>
            <a:chExt cx="1929384" cy="1935425"/>
          </a:xfrm>
        </p:grpSpPr>
        <p:sp>
          <p:nvSpPr>
            <p:cNvPr id="55" name="Oval 54"/>
            <p:cNvSpPr/>
            <p:nvPr/>
          </p:nvSpPr>
          <p:spPr>
            <a:xfrm rot="900000">
              <a:off x="4800927" y="4118610"/>
              <a:ext cx="1929384" cy="1928030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  <p:cxnSp>
          <p:nvCxnSpPr>
            <p:cNvPr id="56" name="Straight Connector 55"/>
            <p:cNvCxnSpPr>
              <a:stCxn id="55" idx="2"/>
              <a:endCxn id="55" idx="6"/>
            </p:cNvCxnSpPr>
            <p:nvPr/>
          </p:nvCxnSpPr>
          <p:spPr bwMode="auto">
            <a:xfrm rot="900000">
              <a:off x="4800927" y="5082625"/>
              <a:ext cx="1929384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 rot="900000">
              <a:off x="4930846" y="4589602"/>
              <a:ext cx="1671814" cy="96725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 rot="900000">
              <a:off x="5793217" y="4126005"/>
              <a:ext cx="0" cy="192803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 rot="900000" flipH="1">
              <a:off x="4941471" y="4617477"/>
              <a:ext cx="1670844" cy="96837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 rot="900000" flipH="1">
              <a:off x="5338902" y="4254495"/>
              <a:ext cx="904873" cy="169386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 rot="900000">
              <a:off x="5308384" y="4242569"/>
              <a:ext cx="960191" cy="167252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62" name="Oval 61"/>
            <p:cNvSpPr/>
            <p:nvPr/>
          </p:nvSpPr>
          <p:spPr>
            <a:xfrm rot="900000">
              <a:off x="5000927" y="4308592"/>
              <a:ext cx="1554480" cy="1559347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  <p:sp>
          <p:nvSpPr>
            <p:cNvPr id="63" name="Oval 62"/>
            <p:cNvSpPr/>
            <p:nvPr/>
          </p:nvSpPr>
          <p:spPr>
            <a:xfrm rot="900000">
              <a:off x="5182331" y="4507693"/>
              <a:ext cx="1188720" cy="1192442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  <p:sp>
          <p:nvSpPr>
            <p:cNvPr id="64" name="Oval 63"/>
            <p:cNvSpPr/>
            <p:nvPr/>
          </p:nvSpPr>
          <p:spPr>
            <a:xfrm rot="900000">
              <a:off x="5371126" y="4686406"/>
              <a:ext cx="822960" cy="825537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</p:grpSp>
      <p:sp>
        <p:nvSpPr>
          <p:cNvPr id="104" name="Title 2"/>
          <p:cNvSpPr>
            <a:spLocks noGrp="1"/>
          </p:cNvSpPr>
          <p:nvPr>
            <p:ph type="title"/>
          </p:nvPr>
        </p:nvSpPr>
        <p:spPr>
          <a:xfrm>
            <a:off x="940527" y="101601"/>
            <a:ext cx="7262946" cy="816989"/>
          </a:xfrm>
        </p:spPr>
        <p:txBody>
          <a:bodyPr/>
          <a:lstStyle/>
          <a:p>
            <a:r>
              <a:rPr lang="en-US" dirty="0" smtClean="0"/>
              <a:t>Polar and Cartesian Coordinates</a:t>
            </a:r>
            <a:endParaRPr lang="en-US" dirty="0"/>
          </a:p>
        </p:txBody>
      </p:sp>
      <p:grpSp>
        <p:nvGrpSpPr>
          <p:cNvPr id="115" name="Group 114"/>
          <p:cNvGrpSpPr/>
          <p:nvPr/>
        </p:nvGrpSpPr>
        <p:grpSpPr>
          <a:xfrm>
            <a:off x="2591931" y="3839123"/>
            <a:ext cx="2869567" cy="1008393"/>
            <a:chOff x="901899" y="1272598"/>
            <a:chExt cx="3488452" cy="1102324"/>
          </a:xfrm>
        </p:grpSpPr>
        <p:sp>
          <p:nvSpPr>
            <p:cNvPr id="116" name="Oval 115"/>
            <p:cNvSpPr/>
            <p:nvPr/>
          </p:nvSpPr>
          <p:spPr>
            <a:xfrm>
              <a:off x="901899" y="1272598"/>
              <a:ext cx="3488452" cy="720168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  <p:cxnSp>
          <p:nvCxnSpPr>
            <p:cNvPr id="117" name="Straight Connector 116"/>
            <p:cNvCxnSpPr/>
            <p:nvPr/>
          </p:nvCxnSpPr>
          <p:spPr bwMode="auto">
            <a:xfrm flipH="1">
              <a:off x="2602191" y="1976763"/>
              <a:ext cx="547822" cy="37154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8" name="Straight Connector 117"/>
            <p:cNvCxnSpPr/>
            <p:nvPr/>
          </p:nvCxnSpPr>
          <p:spPr bwMode="auto">
            <a:xfrm flipH="1">
              <a:off x="2611884" y="1790264"/>
              <a:ext cx="1596197" cy="5675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9" name="Straight Connector 118"/>
            <p:cNvCxnSpPr/>
            <p:nvPr/>
          </p:nvCxnSpPr>
          <p:spPr bwMode="auto">
            <a:xfrm flipH="1">
              <a:off x="2598310" y="1505048"/>
              <a:ext cx="1691212" cy="83945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0" name="Straight Connector 119"/>
            <p:cNvCxnSpPr/>
            <p:nvPr/>
          </p:nvCxnSpPr>
          <p:spPr bwMode="auto">
            <a:xfrm flipH="1">
              <a:off x="2631276" y="1320609"/>
              <a:ext cx="906343" cy="1033397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1" name="Straight Connector 120"/>
            <p:cNvCxnSpPr/>
            <p:nvPr/>
          </p:nvCxnSpPr>
          <p:spPr bwMode="auto">
            <a:xfrm flipH="1">
              <a:off x="2629338" y="1280600"/>
              <a:ext cx="279951" cy="109432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2" name="Straight Connector 121"/>
            <p:cNvCxnSpPr/>
            <p:nvPr/>
          </p:nvCxnSpPr>
          <p:spPr bwMode="auto">
            <a:xfrm>
              <a:off x="2272799" y="1986766"/>
              <a:ext cx="342963" cy="340621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3" name="Straight Connector 122"/>
            <p:cNvCxnSpPr/>
            <p:nvPr/>
          </p:nvCxnSpPr>
          <p:spPr bwMode="auto">
            <a:xfrm>
              <a:off x="1028381" y="1768714"/>
              <a:ext cx="1599742" cy="56905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4" name="Straight Connector 123"/>
            <p:cNvCxnSpPr/>
            <p:nvPr/>
          </p:nvCxnSpPr>
          <p:spPr bwMode="auto">
            <a:xfrm>
              <a:off x="1195663" y="1432635"/>
              <a:ext cx="1440620" cy="91313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5" name="Straight Connector 124"/>
            <p:cNvCxnSpPr/>
            <p:nvPr/>
          </p:nvCxnSpPr>
          <p:spPr bwMode="auto">
            <a:xfrm>
              <a:off x="2134077" y="1288602"/>
              <a:ext cx="510366" cy="105716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cxnSp>
        <p:nvCxnSpPr>
          <p:cNvPr id="89" name="Straight Connector 88"/>
          <p:cNvCxnSpPr/>
          <p:nvPr/>
        </p:nvCxnSpPr>
        <p:spPr>
          <a:xfrm>
            <a:off x="0" y="3429000"/>
            <a:ext cx="9144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387275" y="1920784"/>
            <a:ext cx="1549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Polar Coordinates</a:t>
            </a:r>
            <a:endParaRPr lang="en-US" sz="1400" b="1" dirty="0"/>
          </a:p>
        </p:txBody>
      </p:sp>
      <p:sp>
        <p:nvSpPr>
          <p:cNvPr id="127" name="TextBox 126"/>
          <p:cNvSpPr txBox="1"/>
          <p:nvPr/>
        </p:nvSpPr>
        <p:spPr>
          <a:xfrm>
            <a:off x="387275" y="4644470"/>
            <a:ext cx="1549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Cartesian Coordinates</a:t>
            </a:r>
            <a:endParaRPr lang="en-US" sz="1400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6496619" y="3998064"/>
            <a:ext cx="1829151" cy="1829151"/>
            <a:chOff x="8582025" y="3780540"/>
            <a:chExt cx="1829151" cy="1829151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8582025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>
              <a:off x="8843332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>
              <a:off x="9104639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>
              <a:off x="9365946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>
              <a:off x="9627253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>
              <a:off x="9888560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>
              <a:off x="10149867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>
              <a:off x="10411176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/>
            <p:cNvGrpSpPr/>
            <p:nvPr/>
          </p:nvGrpSpPr>
          <p:grpSpPr>
            <a:xfrm rot="5400000">
              <a:off x="8582025" y="3780716"/>
              <a:ext cx="1829151" cy="1828800"/>
              <a:chOff x="8734425" y="3933116"/>
              <a:chExt cx="1829151" cy="1828800"/>
            </a:xfrm>
          </p:grpSpPr>
          <p:cxnSp>
            <p:nvCxnSpPr>
              <p:cNvPr id="135" name="Straight Connector 134"/>
              <p:cNvCxnSpPr/>
              <p:nvPr/>
            </p:nvCxnSpPr>
            <p:spPr>
              <a:xfrm>
                <a:off x="8734425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8995732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9257039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>
              <a:xfrm>
                <a:off x="9518346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>
              <a:xfrm>
                <a:off x="9779653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>
                <a:off x="10040960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>
                <a:off x="10302267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>
                <a:off x="10563576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61" name="Picture 160" descr="radarCartoon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07196" y="4680059"/>
            <a:ext cx="607304" cy="73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55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oup 142"/>
          <p:cNvGrpSpPr/>
          <p:nvPr/>
        </p:nvGrpSpPr>
        <p:grpSpPr>
          <a:xfrm>
            <a:off x="2825905" y="4963773"/>
            <a:ext cx="1829151" cy="1068924"/>
            <a:chOff x="8582025" y="3780540"/>
            <a:chExt cx="1829151" cy="1829151"/>
          </a:xfrm>
          <a:effectLst/>
          <a:scene3d>
            <a:camera prst="perspectiveRelaxed" fov="7200000"/>
            <a:lightRig rig="morning" dir="t"/>
          </a:scene3d>
        </p:grpSpPr>
        <p:cxnSp>
          <p:nvCxnSpPr>
            <p:cNvPr id="144" name="Straight Connector 143"/>
            <p:cNvCxnSpPr/>
            <p:nvPr/>
          </p:nvCxnSpPr>
          <p:spPr>
            <a:xfrm>
              <a:off x="8582025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>
              <a:off x="8843332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>
              <a:off x="9104639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>
              <a:off x="9365946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>
              <a:off x="9627253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>
              <a:off x="9888560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/>
            <p:nvPr/>
          </p:nvCxnSpPr>
          <p:spPr>
            <a:xfrm>
              <a:off x="10149867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/>
            <p:nvPr/>
          </p:nvCxnSpPr>
          <p:spPr>
            <a:xfrm>
              <a:off x="10411176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  <a:sp3d>
              <a:bevelB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2" name="Group 151"/>
            <p:cNvGrpSpPr/>
            <p:nvPr/>
          </p:nvGrpSpPr>
          <p:grpSpPr>
            <a:xfrm rot="5400000">
              <a:off x="8582025" y="3780716"/>
              <a:ext cx="1829151" cy="1828800"/>
              <a:chOff x="8734425" y="3933116"/>
              <a:chExt cx="1829151" cy="1828800"/>
            </a:xfrm>
          </p:grpSpPr>
          <p:cxnSp>
            <p:nvCxnSpPr>
              <p:cNvPr id="153" name="Straight Connector 152"/>
              <p:cNvCxnSpPr/>
              <p:nvPr/>
            </p:nvCxnSpPr>
            <p:spPr>
              <a:xfrm>
                <a:off x="8734425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/>
              <p:cNvCxnSpPr/>
              <p:nvPr/>
            </p:nvCxnSpPr>
            <p:spPr>
              <a:xfrm>
                <a:off x="8995732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/>
              <p:cNvCxnSpPr/>
              <p:nvPr/>
            </p:nvCxnSpPr>
            <p:spPr>
              <a:xfrm>
                <a:off x="9257039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/>
              <p:nvPr/>
            </p:nvCxnSpPr>
            <p:spPr>
              <a:xfrm>
                <a:off x="9518346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/>
              <p:nvPr/>
            </p:nvCxnSpPr>
            <p:spPr>
              <a:xfrm>
                <a:off x="9779653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/>
              <p:cNvCxnSpPr/>
              <p:nvPr/>
            </p:nvCxnSpPr>
            <p:spPr>
              <a:xfrm>
                <a:off x="10040960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/>
              <p:cNvCxnSpPr/>
              <p:nvPr/>
            </p:nvCxnSpPr>
            <p:spPr>
              <a:xfrm>
                <a:off x="10302267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/>
              <p:cNvCxnSpPr/>
              <p:nvPr/>
            </p:nvCxnSpPr>
            <p:spPr>
              <a:xfrm>
                <a:off x="10563576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  <a:sp3d>
                <a:bevelB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5"/>
          <p:cNvGrpSpPr/>
          <p:nvPr/>
        </p:nvGrpSpPr>
        <p:grpSpPr>
          <a:xfrm>
            <a:off x="2617741" y="2454176"/>
            <a:ext cx="2714625" cy="685800"/>
            <a:chOff x="3099367" y="2590800"/>
            <a:chExt cx="2714625" cy="571500"/>
          </a:xfrm>
        </p:grpSpPr>
        <p:sp>
          <p:nvSpPr>
            <p:cNvPr id="7" name="Oval 6"/>
            <p:cNvSpPr/>
            <p:nvPr/>
          </p:nvSpPr>
          <p:spPr>
            <a:xfrm>
              <a:off x="3099367" y="2590800"/>
              <a:ext cx="2714625" cy="571500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rgbClr val="7030A0"/>
                </a:solidFill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 bwMode="auto">
            <a:xfrm flipH="1" flipV="1">
              <a:off x="3206224" y="2766759"/>
              <a:ext cx="1196975" cy="12382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 flipH="1" flipV="1">
              <a:off x="4196715" y="2617789"/>
              <a:ext cx="211931" cy="27120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8" name="Straight Connector 7"/>
            <p:cNvCxnSpPr>
              <a:endCxn id="7" idx="6"/>
            </p:cNvCxnSpPr>
            <p:nvPr/>
          </p:nvCxnSpPr>
          <p:spPr bwMode="auto">
            <a:xfrm flipV="1">
              <a:off x="4397118" y="2876550"/>
              <a:ext cx="1416874" cy="891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 bwMode="auto">
            <a:xfrm flipV="1">
              <a:off x="4404662" y="2631963"/>
              <a:ext cx="825374" cy="25198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flipV="1">
              <a:off x="4408646" y="2595749"/>
              <a:ext cx="169541" cy="28610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>
              <a:off x="4408646" y="2888997"/>
              <a:ext cx="721519" cy="23336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 flipH="1">
              <a:off x="4171315" y="2890584"/>
              <a:ext cx="238125" cy="2603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3" name="Straight Connector 12"/>
            <p:cNvCxnSpPr>
              <a:endCxn id="7" idx="3"/>
            </p:cNvCxnSpPr>
            <p:nvPr/>
          </p:nvCxnSpPr>
          <p:spPr bwMode="auto">
            <a:xfrm flipH="1">
              <a:off x="3496915" y="2887409"/>
              <a:ext cx="915700" cy="191197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pic>
        <p:nvPicPr>
          <p:cNvPr id="5" name="Picture 4" descr="radarCartoon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07749" y="2030594"/>
            <a:ext cx="607304" cy="736862"/>
          </a:xfrm>
          <a:prstGeom prst="rect">
            <a:avLst/>
          </a:prstGeom>
        </p:spPr>
      </p:pic>
      <p:grpSp>
        <p:nvGrpSpPr>
          <p:cNvPr id="50" name="Group 49"/>
          <p:cNvGrpSpPr/>
          <p:nvPr/>
        </p:nvGrpSpPr>
        <p:grpSpPr>
          <a:xfrm>
            <a:off x="2497325" y="1224812"/>
            <a:ext cx="2869567" cy="1008393"/>
            <a:chOff x="901899" y="1272598"/>
            <a:chExt cx="3488452" cy="1102324"/>
          </a:xfrm>
        </p:grpSpPr>
        <p:sp>
          <p:nvSpPr>
            <p:cNvPr id="105" name="Oval 104"/>
            <p:cNvSpPr/>
            <p:nvPr/>
          </p:nvSpPr>
          <p:spPr>
            <a:xfrm>
              <a:off x="901899" y="1272598"/>
              <a:ext cx="3488452" cy="720168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  <p:cxnSp>
          <p:nvCxnSpPr>
            <p:cNvPr id="106" name="Straight Connector 105"/>
            <p:cNvCxnSpPr/>
            <p:nvPr/>
          </p:nvCxnSpPr>
          <p:spPr bwMode="auto">
            <a:xfrm flipH="1">
              <a:off x="2602191" y="1976763"/>
              <a:ext cx="547822" cy="37154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07" name="Straight Connector 106"/>
            <p:cNvCxnSpPr/>
            <p:nvPr/>
          </p:nvCxnSpPr>
          <p:spPr bwMode="auto">
            <a:xfrm flipH="1">
              <a:off x="2611884" y="1790264"/>
              <a:ext cx="1596197" cy="5675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08" name="Straight Connector 107"/>
            <p:cNvCxnSpPr/>
            <p:nvPr/>
          </p:nvCxnSpPr>
          <p:spPr bwMode="auto">
            <a:xfrm flipH="1">
              <a:off x="2598310" y="1505048"/>
              <a:ext cx="1691212" cy="83945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 flipH="1">
              <a:off x="2631276" y="1320609"/>
              <a:ext cx="906343" cy="1033397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 flipH="1">
              <a:off x="2629338" y="1280600"/>
              <a:ext cx="279951" cy="109432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>
              <a:off x="2272799" y="1986766"/>
              <a:ext cx="342963" cy="340621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>
              <a:off x="1028381" y="1768714"/>
              <a:ext cx="1599742" cy="56905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>
              <a:off x="1195663" y="1432635"/>
              <a:ext cx="1440620" cy="91313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4" name="Straight Connector 113"/>
            <p:cNvCxnSpPr/>
            <p:nvPr/>
          </p:nvCxnSpPr>
          <p:spPr bwMode="auto">
            <a:xfrm>
              <a:off x="2134077" y="1288602"/>
              <a:ext cx="510366" cy="105716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54" name="Group 91"/>
          <p:cNvGrpSpPr/>
          <p:nvPr/>
        </p:nvGrpSpPr>
        <p:grpSpPr>
          <a:xfrm rot="900000">
            <a:off x="6461233" y="2499653"/>
            <a:ext cx="1828800" cy="1828800"/>
            <a:chOff x="4800927" y="4118610"/>
            <a:chExt cx="1929384" cy="1935425"/>
          </a:xfrm>
        </p:grpSpPr>
        <p:sp>
          <p:nvSpPr>
            <p:cNvPr id="55" name="Oval 54"/>
            <p:cNvSpPr/>
            <p:nvPr/>
          </p:nvSpPr>
          <p:spPr>
            <a:xfrm rot="900000">
              <a:off x="4800927" y="4118610"/>
              <a:ext cx="1929384" cy="1928030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  <p:cxnSp>
          <p:nvCxnSpPr>
            <p:cNvPr id="56" name="Straight Connector 55"/>
            <p:cNvCxnSpPr>
              <a:stCxn id="55" idx="2"/>
              <a:endCxn id="55" idx="6"/>
            </p:cNvCxnSpPr>
            <p:nvPr/>
          </p:nvCxnSpPr>
          <p:spPr bwMode="auto">
            <a:xfrm rot="900000">
              <a:off x="4800927" y="5082625"/>
              <a:ext cx="1929384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 rot="900000">
              <a:off x="4930846" y="4589602"/>
              <a:ext cx="1671814" cy="96725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 rot="900000">
              <a:off x="5793217" y="4126005"/>
              <a:ext cx="0" cy="192803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 rot="900000" flipH="1">
              <a:off x="4941471" y="4617477"/>
              <a:ext cx="1670844" cy="96837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 rot="900000" flipH="1">
              <a:off x="5338902" y="4254495"/>
              <a:ext cx="904873" cy="169386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 rot="900000">
              <a:off x="5308384" y="4242569"/>
              <a:ext cx="960191" cy="167252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62" name="Oval 61"/>
            <p:cNvSpPr/>
            <p:nvPr/>
          </p:nvSpPr>
          <p:spPr>
            <a:xfrm rot="900000">
              <a:off x="5000927" y="4308592"/>
              <a:ext cx="1554480" cy="1559347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  <p:sp>
          <p:nvSpPr>
            <p:cNvPr id="63" name="Oval 62"/>
            <p:cNvSpPr/>
            <p:nvPr/>
          </p:nvSpPr>
          <p:spPr>
            <a:xfrm rot="900000">
              <a:off x="5182331" y="4507693"/>
              <a:ext cx="1188720" cy="1192442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  <p:sp>
          <p:nvSpPr>
            <p:cNvPr id="64" name="Oval 63"/>
            <p:cNvSpPr/>
            <p:nvPr/>
          </p:nvSpPr>
          <p:spPr>
            <a:xfrm rot="900000">
              <a:off x="5371126" y="4686406"/>
              <a:ext cx="822960" cy="825537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</p:grpSp>
      <p:sp>
        <p:nvSpPr>
          <p:cNvPr id="104" name="Title 2"/>
          <p:cNvSpPr>
            <a:spLocks noGrp="1"/>
          </p:cNvSpPr>
          <p:nvPr>
            <p:ph type="title"/>
          </p:nvPr>
        </p:nvSpPr>
        <p:spPr>
          <a:xfrm>
            <a:off x="940527" y="101601"/>
            <a:ext cx="7262946" cy="816989"/>
          </a:xfrm>
        </p:spPr>
        <p:txBody>
          <a:bodyPr/>
          <a:lstStyle/>
          <a:p>
            <a:r>
              <a:rPr lang="en-US" dirty="0" smtClean="0"/>
              <a:t>Polar and Cartesian Coordinates</a:t>
            </a:r>
            <a:endParaRPr lang="en-US" dirty="0"/>
          </a:p>
        </p:txBody>
      </p:sp>
      <p:grpSp>
        <p:nvGrpSpPr>
          <p:cNvPr id="115" name="Group 114"/>
          <p:cNvGrpSpPr/>
          <p:nvPr/>
        </p:nvGrpSpPr>
        <p:grpSpPr>
          <a:xfrm>
            <a:off x="2591931" y="3839123"/>
            <a:ext cx="2869567" cy="1008393"/>
            <a:chOff x="901899" y="1272598"/>
            <a:chExt cx="3488452" cy="1102324"/>
          </a:xfrm>
        </p:grpSpPr>
        <p:sp>
          <p:nvSpPr>
            <p:cNvPr id="116" name="Oval 115"/>
            <p:cNvSpPr/>
            <p:nvPr/>
          </p:nvSpPr>
          <p:spPr>
            <a:xfrm>
              <a:off x="901899" y="1272598"/>
              <a:ext cx="3488452" cy="720168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  <p:cxnSp>
          <p:nvCxnSpPr>
            <p:cNvPr id="117" name="Straight Connector 116"/>
            <p:cNvCxnSpPr/>
            <p:nvPr/>
          </p:nvCxnSpPr>
          <p:spPr bwMode="auto">
            <a:xfrm flipH="1">
              <a:off x="2602191" y="1976763"/>
              <a:ext cx="547822" cy="37154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8" name="Straight Connector 117"/>
            <p:cNvCxnSpPr/>
            <p:nvPr/>
          </p:nvCxnSpPr>
          <p:spPr bwMode="auto">
            <a:xfrm flipH="1">
              <a:off x="2611884" y="1790264"/>
              <a:ext cx="1596197" cy="56754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19" name="Straight Connector 118"/>
            <p:cNvCxnSpPr/>
            <p:nvPr/>
          </p:nvCxnSpPr>
          <p:spPr bwMode="auto">
            <a:xfrm flipH="1">
              <a:off x="2598310" y="1505048"/>
              <a:ext cx="1691212" cy="83945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0" name="Straight Connector 119"/>
            <p:cNvCxnSpPr/>
            <p:nvPr/>
          </p:nvCxnSpPr>
          <p:spPr bwMode="auto">
            <a:xfrm flipH="1">
              <a:off x="2631276" y="1320609"/>
              <a:ext cx="906343" cy="1033397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1" name="Straight Connector 120"/>
            <p:cNvCxnSpPr/>
            <p:nvPr/>
          </p:nvCxnSpPr>
          <p:spPr bwMode="auto">
            <a:xfrm flipH="1">
              <a:off x="2629338" y="1280600"/>
              <a:ext cx="279951" cy="109432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2" name="Straight Connector 121"/>
            <p:cNvCxnSpPr/>
            <p:nvPr/>
          </p:nvCxnSpPr>
          <p:spPr bwMode="auto">
            <a:xfrm>
              <a:off x="2272799" y="1986766"/>
              <a:ext cx="342963" cy="340621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3" name="Straight Connector 122"/>
            <p:cNvCxnSpPr/>
            <p:nvPr/>
          </p:nvCxnSpPr>
          <p:spPr bwMode="auto">
            <a:xfrm>
              <a:off x="1028381" y="1768714"/>
              <a:ext cx="1599742" cy="56905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4" name="Straight Connector 123"/>
            <p:cNvCxnSpPr/>
            <p:nvPr/>
          </p:nvCxnSpPr>
          <p:spPr bwMode="auto">
            <a:xfrm>
              <a:off x="1195663" y="1432635"/>
              <a:ext cx="1440620" cy="91313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25" name="Straight Connector 124"/>
            <p:cNvCxnSpPr/>
            <p:nvPr/>
          </p:nvCxnSpPr>
          <p:spPr bwMode="auto">
            <a:xfrm>
              <a:off x="2134077" y="1288602"/>
              <a:ext cx="510366" cy="105716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cxnSp>
        <p:nvCxnSpPr>
          <p:cNvPr id="89" name="Straight Connector 88"/>
          <p:cNvCxnSpPr/>
          <p:nvPr/>
        </p:nvCxnSpPr>
        <p:spPr>
          <a:xfrm>
            <a:off x="0" y="3429000"/>
            <a:ext cx="5939883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387275" y="1920784"/>
            <a:ext cx="1549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Polar Coordinates</a:t>
            </a:r>
            <a:endParaRPr lang="en-US" sz="1400" b="1" dirty="0"/>
          </a:p>
        </p:txBody>
      </p:sp>
      <p:sp>
        <p:nvSpPr>
          <p:cNvPr id="127" name="TextBox 126"/>
          <p:cNvSpPr txBox="1"/>
          <p:nvPr/>
        </p:nvSpPr>
        <p:spPr>
          <a:xfrm>
            <a:off x="387275" y="4644470"/>
            <a:ext cx="1549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Cartesian Coordinates</a:t>
            </a:r>
            <a:endParaRPr lang="en-US" sz="1400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6466883" y="2499478"/>
            <a:ext cx="1829151" cy="1829151"/>
            <a:chOff x="8582025" y="3780540"/>
            <a:chExt cx="1829151" cy="1829151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8582025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>
              <a:off x="8843332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>
              <a:off x="9104639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>
              <a:off x="9365946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>
              <a:off x="9627253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>
              <a:off x="9888560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>
              <a:off x="10149867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>
              <a:off x="10411176" y="3780716"/>
              <a:ext cx="0" cy="1828800"/>
            </a:xfrm>
            <a:prstGeom prst="line">
              <a:avLst/>
            </a:prstGeom>
            <a:ln w="19050">
              <a:solidFill>
                <a:srgbClr val="00A2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/>
            <p:cNvGrpSpPr/>
            <p:nvPr/>
          </p:nvGrpSpPr>
          <p:grpSpPr>
            <a:xfrm rot="5400000">
              <a:off x="8582025" y="3780716"/>
              <a:ext cx="1829151" cy="1828800"/>
              <a:chOff x="8734425" y="3933116"/>
              <a:chExt cx="1829151" cy="1828800"/>
            </a:xfrm>
          </p:grpSpPr>
          <p:cxnSp>
            <p:nvCxnSpPr>
              <p:cNvPr id="135" name="Straight Connector 134"/>
              <p:cNvCxnSpPr/>
              <p:nvPr/>
            </p:nvCxnSpPr>
            <p:spPr>
              <a:xfrm>
                <a:off x="8734425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8995732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9257039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>
              <a:xfrm>
                <a:off x="9518346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>
              <a:xfrm>
                <a:off x="9779653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>
                <a:off x="10040960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>
                <a:off x="10302267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>
                <a:off x="10563576" y="3933116"/>
                <a:ext cx="0" cy="1828800"/>
              </a:xfrm>
              <a:prstGeom prst="line">
                <a:avLst/>
              </a:prstGeom>
              <a:ln w="19050">
                <a:solidFill>
                  <a:srgbClr val="00A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61" name="Picture 160" descr="radarCartoon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07196" y="4680059"/>
            <a:ext cx="607304" cy="73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39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from Polar to Cartesian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97284" y="3240034"/>
            <a:ext cx="3498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How do we go from a polar coordinate to a point on a Cartesian grid?</a:t>
            </a:r>
            <a:endParaRPr lang="en-US" sz="1400" b="1" dirty="0"/>
          </a:p>
        </p:txBody>
      </p:sp>
      <p:grpSp>
        <p:nvGrpSpPr>
          <p:cNvPr id="27" name="Group 91"/>
          <p:cNvGrpSpPr/>
          <p:nvPr/>
        </p:nvGrpSpPr>
        <p:grpSpPr>
          <a:xfrm rot="900000">
            <a:off x="816094" y="1596887"/>
            <a:ext cx="3858768" cy="3858768"/>
            <a:chOff x="4800927" y="4118610"/>
            <a:chExt cx="1929384" cy="1935425"/>
          </a:xfrm>
        </p:grpSpPr>
        <p:sp>
          <p:nvSpPr>
            <p:cNvPr id="28" name="Oval 27"/>
            <p:cNvSpPr/>
            <p:nvPr/>
          </p:nvSpPr>
          <p:spPr>
            <a:xfrm rot="900000">
              <a:off x="4800927" y="4118610"/>
              <a:ext cx="1929384" cy="1928030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/>
            <p:cNvCxnSpPr>
              <a:stCxn id="28" idx="2"/>
              <a:endCxn id="28" idx="6"/>
            </p:cNvCxnSpPr>
            <p:nvPr/>
          </p:nvCxnSpPr>
          <p:spPr bwMode="auto">
            <a:xfrm rot="900000">
              <a:off x="4800927" y="5082625"/>
              <a:ext cx="1929384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 rot="900000">
              <a:off x="4930846" y="4589602"/>
              <a:ext cx="1671814" cy="96725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1" name="Straight Connector 30"/>
            <p:cNvCxnSpPr/>
            <p:nvPr/>
          </p:nvCxnSpPr>
          <p:spPr bwMode="auto">
            <a:xfrm rot="900000">
              <a:off x="5793217" y="4126005"/>
              <a:ext cx="0" cy="192803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 bwMode="auto">
            <a:xfrm rot="900000" flipH="1">
              <a:off x="4941471" y="4617477"/>
              <a:ext cx="1670844" cy="96837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 bwMode="auto">
            <a:xfrm rot="900000" flipH="1">
              <a:off x="5338902" y="4254495"/>
              <a:ext cx="904873" cy="169386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34" name="Straight Connector 33"/>
            <p:cNvCxnSpPr/>
            <p:nvPr/>
          </p:nvCxnSpPr>
          <p:spPr bwMode="auto">
            <a:xfrm rot="900000">
              <a:off x="5308384" y="4242569"/>
              <a:ext cx="960191" cy="167252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AA72D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35" name="Oval 34"/>
            <p:cNvSpPr/>
            <p:nvPr/>
          </p:nvSpPr>
          <p:spPr>
            <a:xfrm rot="900000">
              <a:off x="5000927" y="4308592"/>
              <a:ext cx="1554480" cy="1559347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 rot="900000">
              <a:off x="5182331" y="4507693"/>
              <a:ext cx="1188720" cy="1192442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 rot="900000">
              <a:off x="5371126" y="4686406"/>
              <a:ext cx="822960" cy="825537"/>
            </a:xfrm>
            <a:prstGeom prst="ellipse">
              <a:avLst/>
            </a:prstGeom>
            <a:noFill/>
            <a:ln w="190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smtClean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177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from Polar to Cartesian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26" y="1573194"/>
            <a:ext cx="394335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097284" y="3240034"/>
            <a:ext cx="3498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How do we go from a polar coordinate to a point on a Cartesian grid?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63369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from Polar to Cartesian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26" y="1573194"/>
            <a:ext cx="394335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3"/>
          <p:cNvCxnSpPr/>
          <p:nvPr/>
        </p:nvCxnSpPr>
        <p:spPr>
          <a:xfrm flipV="1">
            <a:off x="2788920" y="2559940"/>
            <a:ext cx="973671" cy="1000838"/>
          </a:xfrm>
          <a:prstGeom prst="line">
            <a:avLst/>
          </a:prstGeom>
          <a:ln w="28575">
            <a:solidFill>
              <a:srgbClr val="00A200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097284" y="3240034"/>
            <a:ext cx="3498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How do we go from a polar coordinate to a point on a Cartesian grid?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8937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99374" y="1242079"/>
            <a:ext cx="8193386" cy="4114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endParaRPr lang="en-US" dirty="0"/>
          </a:p>
          <a:p>
            <a:r>
              <a:rPr lang="en-US" dirty="0" smtClean="0"/>
              <a:t>Radar: Calculating Distances</a:t>
            </a:r>
          </a:p>
          <a:p>
            <a:endParaRPr lang="en-US" dirty="0" smtClean="0"/>
          </a:p>
          <a:p>
            <a:r>
              <a:rPr lang="en-US" dirty="0" smtClean="0"/>
              <a:t>Radar: Calculating Precipitation Intensity</a:t>
            </a:r>
          </a:p>
          <a:p>
            <a:endParaRPr lang="en-US" dirty="0" smtClean="0"/>
          </a:p>
          <a:p>
            <a:r>
              <a:rPr lang="en-US" dirty="0" smtClean="0"/>
              <a:t>Calculating Storm Echo Top Heights</a:t>
            </a:r>
          </a:p>
          <a:p>
            <a:endParaRPr lang="en-US" dirty="0" smtClean="0"/>
          </a:p>
          <a:p>
            <a:r>
              <a:rPr lang="en-US" dirty="0" smtClean="0"/>
              <a:t>Polar and Cartesian Coordinates</a:t>
            </a:r>
          </a:p>
          <a:p>
            <a:endParaRPr lang="en-US" dirty="0" smtClean="0"/>
          </a:p>
          <a:p>
            <a:r>
              <a:rPr lang="en-US" dirty="0" smtClean="0"/>
              <a:t>Mapping Projections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from Polar to Cartesian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26" y="1573194"/>
            <a:ext cx="394335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6163653" y="2783668"/>
            <a:ext cx="938710" cy="1"/>
          </a:xfrm>
          <a:prstGeom prst="line">
            <a:avLst/>
          </a:prstGeom>
          <a:ln w="34925">
            <a:solidFill>
              <a:srgbClr val="0B52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94743" y="1785522"/>
            <a:ext cx="0" cy="1013385"/>
          </a:xfrm>
          <a:prstGeom prst="line">
            <a:avLst/>
          </a:prstGeom>
          <a:ln w="34925">
            <a:solidFill>
              <a:srgbClr val="0B52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140793" y="1793141"/>
            <a:ext cx="953950" cy="990528"/>
          </a:xfrm>
          <a:prstGeom prst="line">
            <a:avLst/>
          </a:prstGeom>
          <a:ln w="34925">
            <a:solidFill>
              <a:srgbClr val="00A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832855" y="2737357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Cambria" panose="02040503050406030204" pitchFamily="18" charset="0"/>
              </a:rPr>
              <a:t>O</a:t>
            </a:r>
            <a:endParaRPr lang="en-US" sz="1400" b="1" dirty="0">
              <a:latin typeface="Cambria" panose="02040503050406030204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2785781" y="3560779"/>
            <a:ext cx="996696" cy="1"/>
          </a:xfrm>
          <a:prstGeom prst="line">
            <a:avLst/>
          </a:prstGeom>
          <a:ln w="34925">
            <a:solidFill>
              <a:srgbClr val="0B52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762911" y="2547393"/>
            <a:ext cx="0" cy="1013385"/>
          </a:xfrm>
          <a:prstGeom prst="line">
            <a:avLst/>
          </a:prstGeom>
          <a:ln w="34925">
            <a:solidFill>
              <a:srgbClr val="0B52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19"/>
          <p:cNvSpPr/>
          <p:nvPr/>
        </p:nvSpPr>
        <p:spPr>
          <a:xfrm>
            <a:off x="6290055" y="2655699"/>
            <a:ext cx="38960" cy="114300"/>
          </a:xfrm>
          <a:custGeom>
            <a:avLst/>
            <a:gdLst>
              <a:gd name="connsiteX0" fmla="*/ 0 w 38960"/>
              <a:gd name="connsiteY0" fmla="*/ 0 h 114300"/>
              <a:gd name="connsiteX1" fmla="*/ 38100 w 38960"/>
              <a:gd name="connsiteY1" fmla="*/ 60960 h 114300"/>
              <a:gd name="connsiteX2" fmla="*/ 22860 w 38960"/>
              <a:gd name="connsiteY2" fmla="*/ 11430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960" h="114300">
                <a:moveTo>
                  <a:pt x="0" y="0"/>
                </a:moveTo>
                <a:cubicBezTo>
                  <a:pt x="17145" y="20955"/>
                  <a:pt x="34290" y="41910"/>
                  <a:pt x="38100" y="60960"/>
                </a:cubicBezTo>
                <a:cubicBezTo>
                  <a:pt x="41910" y="80010"/>
                  <a:pt x="32385" y="97155"/>
                  <a:pt x="22860" y="11430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300079" y="2504579"/>
                <a:ext cx="394660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 smtClean="0"/>
                  <a:t>45</a:t>
                </a:r>
                <a14:m>
                  <m:oMath xmlns:m="http://schemas.openxmlformats.org/officeDocument/2006/math">
                    <m:r>
                      <a:rPr lang="en-US" sz="1100" b="1" i="1">
                        <a:solidFill>
                          <a:schemeClr val="tx2"/>
                        </a:solidFill>
                        <a:latin typeface="Cambria Math"/>
                      </a:rPr>
                      <m:t>°</m:t>
                    </m:r>
                  </m:oMath>
                </a14:m>
                <a:endParaRPr lang="en-US" sz="11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079" y="2504579"/>
                <a:ext cx="394660" cy="261610"/>
              </a:xfrm>
              <a:prstGeom prst="rect">
                <a:avLst/>
              </a:prstGeom>
              <a:blipFill rotWithShape="1">
                <a:blip r:embed="rId3"/>
                <a:stretch>
                  <a:fillRect t="-2326" b="-139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/>
          <p:nvPr/>
        </p:nvCxnSpPr>
        <p:spPr>
          <a:xfrm>
            <a:off x="6975407" y="2655699"/>
            <a:ext cx="0" cy="1143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960167" y="2651889"/>
            <a:ext cx="12695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510505" y="2775983"/>
            <a:ext cx="271228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1400" b="1" i="1" dirty="0" smtClean="0">
                <a:latin typeface="Cambria" panose="02040503050406030204" pitchFamily="18" charset="0"/>
              </a:rPr>
              <a:t>x</a:t>
            </a:r>
            <a:endParaRPr lang="en-US" sz="1400" b="1" i="1" dirty="0">
              <a:latin typeface="Cambria" panose="0204050305040603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21754" y="213993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latin typeface="Cambria" panose="02040503050406030204" pitchFamily="18" charset="0"/>
              </a:rPr>
              <a:t>y</a:t>
            </a:r>
            <a:endParaRPr lang="en-US" sz="1400" b="1" i="1" dirty="0">
              <a:latin typeface="Cambria" panose="020405030504060302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54127" y="1452282"/>
            <a:ext cx="2398955" cy="188258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850323" y="3875441"/>
                <a:ext cx="1599284" cy="15994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𝐬𝐢𝐧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𝟒𝟓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°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n-US" b="1" dirty="0" smtClean="0">
                  <a:solidFill>
                    <a:schemeClr val="tx1"/>
                  </a:solidFill>
                </a:endParaRPr>
              </a:p>
              <a:p>
                <a:endParaRPr lang="en-US" b="1" dirty="0" smtClean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𝐜𝐨𝐬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𝟒𝟓</m:t>
                      </m:r>
                      <m:r>
                        <a:rPr lang="en-US" b="1" i="1">
                          <a:solidFill>
                            <a:schemeClr val="tx2"/>
                          </a:solidFill>
                          <a:latin typeface="Cambria Math"/>
                        </a:rPr>
                        <m:t>°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n-US" b="1" dirty="0" smtClean="0">
                  <a:solidFill>
                    <a:schemeClr val="tx1"/>
                  </a:solidFill>
                </a:endParaRPr>
              </a:p>
              <a:p>
                <a:endParaRPr lang="en-US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323" y="3875441"/>
                <a:ext cx="1599284" cy="15994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6373883" y="2004946"/>
            <a:ext cx="268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latin typeface="Cambria" panose="02040503050406030204" pitchFamily="18" charset="0"/>
              </a:rPr>
              <a:t>r</a:t>
            </a:r>
            <a:endParaRPr lang="en-US" sz="1400" b="1" i="1" dirty="0">
              <a:latin typeface="Cambria" panose="02040503050406030204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2788920" y="2559940"/>
            <a:ext cx="973671" cy="1000838"/>
          </a:xfrm>
          <a:prstGeom prst="line">
            <a:avLst/>
          </a:prstGeom>
          <a:ln w="28575">
            <a:solidFill>
              <a:srgbClr val="00A200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74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Projections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6" t="35196" r="31244" b="34955"/>
          <a:stretch/>
        </p:blipFill>
        <p:spPr bwMode="auto">
          <a:xfrm>
            <a:off x="865342" y="3092830"/>
            <a:ext cx="3562942" cy="1910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13705" y="5245986"/>
            <a:ext cx="1866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Mercator Projection</a:t>
            </a:r>
            <a:endParaRPr lang="en-US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626416" y="5245986"/>
            <a:ext cx="23134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Stereographic Projection</a:t>
            </a:r>
            <a:endParaRPr lang="en-US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50011" y="1448255"/>
            <a:ext cx="65854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/>
              <a:t>Different organizations can use different mapping projections.</a:t>
            </a:r>
          </a:p>
          <a:p>
            <a:pPr algn="ctr"/>
            <a:endParaRPr lang="en-US" sz="1600" b="1" dirty="0"/>
          </a:p>
          <a:p>
            <a:pPr algn="ctr"/>
            <a:r>
              <a:rPr lang="en-US" sz="1600" b="1" dirty="0" smtClean="0"/>
              <a:t>How do we compare forecasts on maps that don’t look the same?</a:t>
            </a:r>
            <a:endParaRPr lang="en-US" sz="1600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8" t="17126" r="34655" b="50605"/>
          <a:stretch/>
        </p:blipFill>
        <p:spPr bwMode="auto">
          <a:xfrm>
            <a:off x="5389527" y="2972352"/>
            <a:ext cx="2787231" cy="2151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691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2571885" y="2174191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N</a:t>
            </a:r>
            <a:endParaRPr lang="en-US" sz="14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Stereographic Projections</a:t>
            </a:r>
            <a:endParaRPr lang="en-US" dirty="0"/>
          </a:p>
        </p:txBody>
      </p:sp>
      <p:sp>
        <p:nvSpPr>
          <p:cNvPr id="2" name="Parallelogram 1"/>
          <p:cNvSpPr/>
          <p:nvPr/>
        </p:nvSpPr>
        <p:spPr>
          <a:xfrm>
            <a:off x="547317" y="3778265"/>
            <a:ext cx="3582297" cy="1075765"/>
          </a:xfrm>
          <a:prstGeom prst="parallelogram">
            <a:avLst>
              <a:gd name="adj" fmla="val 48000"/>
            </a:avLst>
          </a:prstGeom>
          <a:noFill/>
          <a:ln w="19050">
            <a:solidFill>
              <a:srgbClr val="AA7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698394" y="2519620"/>
            <a:ext cx="2054711" cy="1957892"/>
          </a:xfrm>
          <a:prstGeom prst="ellipse">
            <a:avLst/>
          </a:prstGeom>
          <a:solidFill>
            <a:schemeClr val="bg1"/>
          </a:solidFill>
          <a:ln w="19050">
            <a:solidFill>
              <a:srgbClr val="AA7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693474" y="3460914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693475" y="4434483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693475" y="2481968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926090" y="3387403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2725749" y="2534219"/>
            <a:ext cx="1" cy="950976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996981" y="4530225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71885" y="4477097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S</a:t>
            </a:r>
            <a:endParaRPr lang="en-US" sz="1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2742192" y="3344676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O</a:t>
            </a:r>
            <a:endParaRPr lang="en-US" sz="1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1689387" y="321380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</a:t>
            </a:r>
            <a:endParaRPr lang="en-US" sz="1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47415" y="4313867"/>
            <a:ext cx="354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P’</a:t>
            </a:r>
            <a:endParaRPr lang="en-US" sz="1400" b="1" dirty="0"/>
          </a:p>
        </p:txBody>
      </p:sp>
      <p:sp>
        <p:nvSpPr>
          <p:cNvPr id="51" name="Rectangle 50"/>
          <p:cNvSpPr/>
          <p:nvPr/>
        </p:nvSpPr>
        <p:spPr>
          <a:xfrm>
            <a:off x="308864" y="2039112"/>
            <a:ext cx="4185920" cy="3068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85360" y="2676084"/>
            <a:ext cx="4084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A point P on the sphere is mapped to a unique point P’ on the plane</a:t>
            </a:r>
          </a:p>
          <a:p>
            <a:pPr algn="ctr"/>
            <a:endParaRPr lang="en-US" sz="1600" b="1" dirty="0" smtClean="0"/>
          </a:p>
          <a:p>
            <a:pPr algn="ctr"/>
            <a:endParaRPr lang="en-US" sz="1600" b="1" dirty="0"/>
          </a:p>
          <a:p>
            <a:pPr algn="ctr"/>
            <a:r>
              <a:rPr lang="en-US" sz="1600" b="1" dirty="0" smtClean="0"/>
              <a:t>That is, a point P on the Earth is mapped to a unique point P’ on the map</a:t>
            </a:r>
            <a:endParaRPr lang="en-US" sz="1600" b="1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644382" y="3780058"/>
            <a:ext cx="2103120" cy="0"/>
          </a:xfrm>
          <a:prstGeom prst="line">
            <a:avLst/>
          </a:prstGeom>
          <a:ln w="12700">
            <a:solidFill>
              <a:srgbClr val="AA72D4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724469" y="3501123"/>
            <a:ext cx="1" cy="950976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 noChangeAspect="1"/>
            <a:stCxn id="16" idx="7"/>
          </p:cNvCxnSpPr>
          <p:nvPr/>
        </p:nvCxnSpPr>
        <p:spPr>
          <a:xfrm flipH="1">
            <a:off x="999148" y="3398431"/>
            <a:ext cx="989381" cy="119741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cxnSpLocks noChangeAspect="1"/>
            <a:endCxn id="16" idx="3"/>
          </p:cNvCxnSpPr>
          <p:nvPr/>
        </p:nvCxnSpPr>
        <p:spPr>
          <a:xfrm flipH="1">
            <a:off x="1936803" y="2519619"/>
            <a:ext cx="782031" cy="932059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71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2571885" y="2174191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N</a:t>
            </a:r>
            <a:endParaRPr lang="en-US" sz="14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Stereographic Projections</a:t>
            </a:r>
            <a:endParaRPr lang="en-US" dirty="0"/>
          </a:p>
        </p:txBody>
      </p:sp>
      <p:sp>
        <p:nvSpPr>
          <p:cNvPr id="2" name="Parallelogram 1"/>
          <p:cNvSpPr/>
          <p:nvPr/>
        </p:nvSpPr>
        <p:spPr>
          <a:xfrm>
            <a:off x="547317" y="3778265"/>
            <a:ext cx="3582297" cy="1075765"/>
          </a:xfrm>
          <a:prstGeom prst="parallelogram">
            <a:avLst>
              <a:gd name="adj" fmla="val 48000"/>
            </a:avLst>
          </a:prstGeom>
          <a:noFill/>
          <a:ln w="19050">
            <a:solidFill>
              <a:srgbClr val="AA7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698394" y="2519620"/>
            <a:ext cx="2054711" cy="1957892"/>
          </a:xfrm>
          <a:prstGeom prst="ellipse">
            <a:avLst/>
          </a:prstGeom>
          <a:solidFill>
            <a:schemeClr val="bg1"/>
          </a:solidFill>
          <a:ln w="19050">
            <a:solidFill>
              <a:srgbClr val="AA7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693474" y="3460914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693475" y="4434483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693475" y="2481968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2725749" y="2534219"/>
            <a:ext cx="1" cy="950976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1607806" y="4558194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71885" y="4477097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S</a:t>
            </a:r>
            <a:endParaRPr lang="en-US" sz="1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2742192" y="3344676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O</a:t>
            </a:r>
            <a:endParaRPr lang="en-US" sz="1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1911457" y="325952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</a:t>
            </a:r>
            <a:endParaRPr lang="en-US" sz="1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1326373" y="4326489"/>
            <a:ext cx="354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P’</a:t>
            </a:r>
            <a:endParaRPr lang="en-US" sz="1400" b="1" dirty="0"/>
          </a:p>
        </p:txBody>
      </p:sp>
      <p:sp>
        <p:nvSpPr>
          <p:cNvPr id="51" name="Rectangle 50"/>
          <p:cNvSpPr/>
          <p:nvPr/>
        </p:nvSpPr>
        <p:spPr>
          <a:xfrm>
            <a:off x="308864" y="2039112"/>
            <a:ext cx="4185920" cy="3068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85360" y="2676084"/>
            <a:ext cx="4084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A point P on the sphere is mapped to a unique point P’ on the plane</a:t>
            </a:r>
          </a:p>
          <a:p>
            <a:pPr algn="ctr"/>
            <a:endParaRPr lang="en-US" sz="1600" b="1" dirty="0" smtClean="0"/>
          </a:p>
          <a:p>
            <a:pPr algn="ctr"/>
            <a:endParaRPr lang="en-US" sz="1600" b="1" dirty="0"/>
          </a:p>
          <a:p>
            <a:pPr algn="ctr"/>
            <a:r>
              <a:rPr lang="en-US" sz="1600" b="1" dirty="0" smtClean="0"/>
              <a:t>That is, a point P on the Earth is mapped to a unique point P’ on the map</a:t>
            </a:r>
            <a:endParaRPr lang="en-US" sz="1600" b="1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644382" y="3780058"/>
            <a:ext cx="2103120" cy="0"/>
          </a:xfrm>
          <a:prstGeom prst="line">
            <a:avLst/>
          </a:prstGeom>
          <a:ln w="12700">
            <a:solidFill>
              <a:srgbClr val="AA72D4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724469" y="3501123"/>
            <a:ext cx="1" cy="950976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1644382" y="2519619"/>
            <a:ext cx="1074452" cy="2076227"/>
            <a:chOff x="999148" y="2519619"/>
            <a:chExt cx="1719685" cy="2076227"/>
          </a:xfrm>
        </p:grpSpPr>
        <p:cxnSp>
          <p:nvCxnSpPr>
            <p:cNvPr id="18" name="Straight Connector 17"/>
            <p:cNvCxnSpPr>
              <a:cxnSpLocks noChangeAspect="1"/>
            </p:cNvCxnSpPr>
            <p:nvPr/>
          </p:nvCxnSpPr>
          <p:spPr>
            <a:xfrm flipH="1">
              <a:off x="999148" y="3398431"/>
              <a:ext cx="989381" cy="119741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cxnSpLocks noChangeAspect="1"/>
            </p:cNvCxnSpPr>
            <p:nvPr/>
          </p:nvCxnSpPr>
          <p:spPr>
            <a:xfrm flipH="1">
              <a:off x="1936803" y="2519619"/>
              <a:ext cx="782030" cy="932059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Oval 22"/>
          <p:cNvSpPr/>
          <p:nvPr/>
        </p:nvSpPr>
        <p:spPr>
          <a:xfrm>
            <a:off x="2189391" y="3425820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30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Stereographic Projections: Simplified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969842" y="2520448"/>
            <a:ext cx="2054711" cy="1957892"/>
          </a:xfrm>
          <a:prstGeom prst="ellipse">
            <a:avLst/>
          </a:prstGeom>
          <a:noFill/>
          <a:ln w="19050">
            <a:solidFill>
              <a:srgbClr val="AA7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964923" y="3461742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964924" y="2482796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582799" y="3273931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cxnSp>
        <p:nvCxnSpPr>
          <p:cNvPr id="18" name="Straight Connector 17"/>
          <p:cNvCxnSpPr>
            <a:endCxn id="45" idx="3"/>
          </p:cNvCxnSpPr>
          <p:nvPr/>
        </p:nvCxnSpPr>
        <p:spPr>
          <a:xfrm flipH="1">
            <a:off x="2020527" y="2482796"/>
            <a:ext cx="998187" cy="202216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5" idx="4"/>
            <a:endCxn id="4" idx="4"/>
          </p:cNvCxnSpPr>
          <p:nvPr/>
        </p:nvCxnSpPr>
        <p:spPr>
          <a:xfrm>
            <a:off x="2997197" y="2558099"/>
            <a:ext cx="1" cy="192024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843333" y="217501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N</a:t>
            </a:r>
            <a:endParaRPr lang="en-US" sz="1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2843333" y="4547081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S</a:t>
            </a:r>
            <a:endParaRPr lang="en-US" sz="1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3044376" y="3345504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O</a:t>
            </a:r>
            <a:endParaRPr lang="en-US" sz="1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2300561" y="3120042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</a:t>
            </a:r>
            <a:endParaRPr lang="en-US" sz="1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1770212" y="4494059"/>
            <a:ext cx="354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P’</a:t>
            </a:r>
            <a:endParaRPr lang="en-US" sz="1400" b="1" dirty="0"/>
          </a:p>
        </p:txBody>
      </p:sp>
      <p:sp>
        <p:nvSpPr>
          <p:cNvPr id="51" name="Rectangle 50"/>
          <p:cNvSpPr/>
          <p:nvPr/>
        </p:nvSpPr>
        <p:spPr>
          <a:xfrm>
            <a:off x="580312" y="2039940"/>
            <a:ext cx="4185920" cy="3068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59680" y="3244657"/>
            <a:ext cx="3718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A point P on the circle is mapped to a unique point P’ on the line</a:t>
            </a:r>
            <a:endParaRPr lang="en-US" sz="1600" b="1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818765" y="4488730"/>
            <a:ext cx="3777731" cy="1"/>
          </a:xfrm>
          <a:prstGeom prst="line">
            <a:avLst/>
          </a:prstGeom>
          <a:ln w="22225">
            <a:solidFill>
              <a:srgbClr val="AA72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2011075" y="4440688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64924" y="4435311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74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Stereographic Projections: Simplified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969842" y="2520448"/>
            <a:ext cx="2054711" cy="1957892"/>
          </a:xfrm>
          <a:prstGeom prst="ellipse">
            <a:avLst/>
          </a:prstGeom>
          <a:noFill/>
          <a:ln w="19050">
            <a:solidFill>
              <a:srgbClr val="AA7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964923" y="3461742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964924" y="2482796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582799" y="3273931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cxnSp>
        <p:nvCxnSpPr>
          <p:cNvPr id="18" name="Straight Connector 17"/>
          <p:cNvCxnSpPr>
            <a:endCxn id="45" idx="3"/>
          </p:cNvCxnSpPr>
          <p:nvPr/>
        </p:nvCxnSpPr>
        <p:spPr>
          <a:xfrm flipH="1">
            <a:off x="2020527" y="2482796"/>
            <a:ext cx="998187" cy="202216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5" idx="4"/>
            <a:endCxn id="4" idx="4"/>
          </p:cNvCxnSpPr>
          <p:nvPr/>
        </p:nvCxnSpPr>
        <p:spPr>
          <a:xfrm>
            <a:off x="2997197" y="2558099"/>
            <a:ext cx="1" cy="192024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018868" y="3345504"/>
            <a:ext cx="740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O (0,0)</a:t>
            </a:r>
            <a:endParaRPr lang="en-US" sz="1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1770212" y="4494059"/>
            <a:ext cx="354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P’</a:t>
            </a:r>
            <a:endParaRPr lang="en-US" sz="1400" b="1" dirty="0"/>
          </a:p>
        </p:txBody>
      </p:sp>
      <p:sp>
        <p:nvSpPr>
          <p:cNvPr id="51" name="Rectangle 50"/>
          <p:cNvSpPr/>
          <p:nvPr/>
        </p:nvSpPr>
        <p:spPr>
          <a:xfrm>
            <a:off x="580312" y="2039940"/>
            <a:ext cx="4185920" cy="3068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78400" y="2868737"/>
            <a:ext cx="385064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Two ways to find P’:</a:t>
            </a:r>
          </a:p>
          <a:p>
            <a:pPr algn="ctr"/>
            <a:endParaRPr lang="en-US" sz="1600" b="1" dirty="0"/>
          </a:p>
          <a:p>
            <a:pPr marL="342900" indent="-342900" algn="ctr">
              <a:buAutoNum type="arabicParenR"/>
            </a:pPr>
            <a:r>
              <a:rPr lang="en-US" sz="1600" b="1" dirty="0" smtClean="0"/>
              <a:t>Find equation of line from N to P</a:t>
            </a:r>
          </a:p>
          <a:p>
            <a:pPr marL="342900" indent="-342900" algn="ctr">
              <a:buAutoNum type="arabicParenR"/>
            </a:pPr>
            <a:endParaRPr lang="en-US" sz="1600" b="1" dirty="0" smtClean="0"/>
          </a:p>
          <a:p>
            <a:pPr marL="342900" indent="-342900" algn="ctr">
              <a:buAutoNum type="arabicParenR"/>
            </a:pPr>
            <a:r>
              <a:rPr lang="en-US" sz="1600" b="1" dirty="0" smtClean="0"/>
              <a:t>Use similar triangles</a:t>
            </a:r>
            <a:endParaRPr lang="en-US" sz="1600" b="1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818765" y="4488730"/>
            <a:ext cx="3777731" cy="1"/>
          </a:xfrm>
          <a:prstGeom prst="line">
            <a:avLst/>
          </a:prstGeom>
          <a:ln w="22225">
            <a:solidFill>
              <a:srgbClr val="AA72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2011075" y="4440688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64924" y="4435311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21673" y="2150380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N (0,1)</a:t>
            </a:r>
            <a:endParaRPr lang="en-US" sz="1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966984" y="4526198"/>
            <a:ext cx="7809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S (0,-1)</a:t>
            </a:r>
            <a:endParaRPr lang="en-US" sz="1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530986" y="2992824"/>
            <a:ext cx="940899" cy="21544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400" b="1" dirty="0" smtClean="0"/>
              <a:t>P (-0.4, 0.2)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10981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Line from N To P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969842" y="2520448"/>
            <a:ext cx="2054711" cy="1957892"/>
          </a:xfrm>
          <a:prstGeom prst="ellipse">
            <a:avLst/>
          </a:prstGeom>
          <a:noFill/>
          <a:ln w="19050">
            <a:solidFill>
              <a:srgbClr val="AA72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964923" y="3461742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964924" y="2482796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582799" y="3273931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2020527" y="2482796"/>
            <a:ext cx="998187" cy="202216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5" idx="4"/>
            <a:endCxn id="4" idx="4"/>
          </p:cNvCxnSpPr>
          <p:nvPr/>
        </p:nvCxnSpPr>
        <p:spPr>
          <a:xfrm>
            <a:off x="2997197" y="2558099"/>
            <a:ext cx="1" cy="192024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018868" y="3345504"/>
            <a:ext cx="740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O (0,0)</a:t>
            </a:r>
            <a:endParaRPr lang="en-US" sz="1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1557015" y="4494059"/>
            <a:ext cx="780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P’(x,-1)</a:t>
            </a:r>
            <a:endParaRPr lang="en-US" sz="1400" b="1" dirty="0"/>
          </a:p>
        </p:txBody>
      </p:sp>
      <p:sp>
        <p:nvSpPr>
          <p:cNvPr id="51" name="Rectangle 50"/>
          <p:cNvSpPr/>
          <p:nvPr/>
        </p:nvSpPr>
        <p:spPr>
          <a:xfrm>
            <a:off x="580312" y="2039940"/>
            <a:ext cx="4185920" cy="3068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978400" y="1375217"/>
                <a:ext cx="3850640" cy="4278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</a:rPr>
                        <m:t>𝒚</m:t>
                      </m:r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latin typeface="Cambria Math"/>
                        </a:rPr>
                        <m:t>𝒎𝒙</m:t>
                      </m:r>
                      <m:r>
                        <a:rPr lang="en-US" sz="1600" b="1" i="1" smtClean="0">
                          <a:latin typeface="Cambria Math"/>
                        </a:rPr>
                        <m:t>+</m:t>
                      </m:r>
                      <m:r>
                        <a:rPr lang="en-US" sz="16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en-US" sz="1600" b="1" dirty="0" smtClean="0"/>
              </a:p>
              <a:p>
                <a:pPr algn="ctr"/>
                <a:endParaRPr lang="en-US" sz="1600" b="1" dirty="0" smtClean="0"/>
              </a:p>
              <a:p>
                <a:pPr algn="ctr"/>
                <a:r>
                  <a:rPr lang="en-US" sz="1600" b="1" dirty="0" smtClean="0"/>
                  <a:t>Plug in values for N and P: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</a:rPr>
                        <m:t>𝟏</m:t>
                      </m:r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latin typeface="Cambria Math"/>
                        </a:rPr>
                        <m:t>𝒎</m:t>
                      </m:r>
                      <m:d>
                        <m:d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latin typeface="Cambria Math"/>
                            </a:rPr>
                            <m:t>𝟎</m:t>
                          </m:r>
                        </m:e>
                      </m:d>
                      <m:r>
                        <a:rPr lang="en-US" sz="1600" b="1" i="1" smtClean="0">
                          <a:latin typeface="Cambria Math"/>
                        </a:rPr>
                        <m:t>+</m:t>
                      </m:r>
                      <m:r>
                        <a:rPr lang="en-US" sz="16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en-US" sz="1600" b="1" dirty="0" smtClean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</a:rPr>
                        <m:t>𝟎</m:t>
                      </m:r>
                      <m:r>
                        <a:rPr lang="en-US" sz="1600" b="1" i="1" smtClean="0">
                          <a:latin typeface="Cambria Math"/>
                        </a:rPr>
                        <m:t>.</m:t>
                      </m:r>
                      <m:r>
                        <a:rPr lang="en-US" sz="1600" b="1" i="1" smtClean="0">
                          <a:latin typeface="Cambria Math"/>
                        </a:rPr>
                        <m:t>𝟐</m:t>
                      </m:r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r>
                        <a:rPr lang="en-US" sz="1600" b="1" i="1">
                          <a:latin typeface="Cambria Math"/>
                        </a:rPr>
                        <m:t>𝒎</m:t>
                      </m:r>
                      <m:d>
                        <m:dPr>
                          <m:ctrlPr>
                            <a:rPr lang="en-US" sz="16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16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1600" b="1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1600" b="1" i="1" smtClean="0">
                              <a:latin typeface="Cambria Math"/>
                            </a:rPr>
                            <m:t>𝟒</m:t>
                          </m:r>
                        </m:e>
                      </m:d>
                      <m:r>
                        <a:rPr lang="en-US" sz="1600" b="1" i="1">
                          <a:latin typeface="Cambria Math"/>
                        </a:rPr>
                        <m:t>+</m:t>
                      </m:r>
                      <m:r>
                        <a:rPr lang="en-US" sz="1600" b="1" i="1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en-US" sz="1600" b="1" dirty="0" smtClean="0"/>
              </a:p>
              <a:p>
                <a:pPr algn="ctr"/>
                <a:endParaRPr lang="en-US" sz="1600" b="1" dirty="0" smtClean="0"/>
              </a:p>
              <a:p>
                <a:pPr algn="ctr"/>
                <a:r>
                  <a:rPr lang="en-US" sz="1600" b="1" dirty="0" smtClean="0"/>
                  <a:t>Solve for </a:t>
                </a:r>
                <a:r>
                  <a:rPr lang="en-US" sz="1600" b="1" i="1" dirty="0" smtClean="0"/>
                  <a:t>m</a:t>
                </a:r>
                <a:r>
                  <a:rPr lang="en-US" sz="1600" b="1" dirty="0" smtClean="0"/>
                  <a:t> and </a:t>
                </a:r>
                <a:r>
                  <a:rPr lang="en-US" sz="1600" b="1" i="1" dirty="0" smtClean="0"/>
                  <a:t>b: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</a:rPr>
                        <m:t>𝒎</m:t>
                      </m:r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latin typeface="Cambria Math"/>
                        </a:rPr>
                        <m:t>𝟐</m:t>
                      </m:r>
                      <m:r>
                        <a:rPr lang="en-US" sz="1600" b="1" i="1" smtClean="0">
                          <a:latin typeface="Cambria Math"/>
                        </a:rPr>
                        <m:t>, </m:t>
                      </m:r>
                      <m:r>
                        <a:rPr lang="en-US" sz="1600" b="1" i="1" smtClean="0">
                          <a:latin typeface="Cambria Math"/>
                        </a:rPr>
                        <m:t>𝒃</m:t>
                      </m:r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1600" b="1" dirty="0" smtClean="0"/>
              </a:p>
              <a:p>
                <a:pPr algn="ctr"/>
                <a:endParaRPr lang="en-US" sz="1600" b="1" dirty="0" smtClean="0"/>
              </a:p>
              <a:p>
                <a:pPr algn="ctr"/>
                <a:r>
                  <a:rPr lang="en-US" sz="1600" b="1" dirty="0" smtClean="0"/>
                  <a:t>Write equation for the line: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</a:rPr>
                        <m:t>𝒚</m:t>
                      </m:r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latin typeface="Cambria Math"/>
                        </a:rPr>
                        <m:t>𝟐</m:t>
                      </m:r>
                      <m:r>
                        <a:rPr lang="en-US" sz="1600" b="1" i="1" smtClean="0">
                          <a:latin typeface="Cambria Math"/>
                        </a:rPr>
                        <m:t>𝒙</m:t>
                      </m:r>
                      <m:r>
                        <a:rPr lang="en-US" sz="1600" b="1" i="1">
                          <a:latin typeface="Cambria Math"/>
                        </a:rPr>
                        <m:t>+</m:t>
                      </m:r>
                      <m:r>
                        <a:rPr lang="en-US" sz="16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1600" b="1" dirty="0" smtClean="0"/>
              </a:p>
              <a:p>
                <a:pPr algn="ctr"/>
                <a:endParaRPr lang="en-US" sz="1600" b="1" dirty="0"/>
              </a:p>
              <a:p>
                <a:pPr algn="ctr"/>
                <a:r>
                  <a:rPr lang="en-US" sz="1600" b="1" dirty="0" smtClean="0"/>
                  <a:t>Find x-coordinate of P’: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−</m:t>
                    </m:r>
                    <m:r>
                      <a:rPr lang="en-US" sz="1600" b="1" i="1" smtClean="0">
                        <a:latin typeface="Cambria Math"/>
                      </a:rPr>
                      <m:t>𝟏</m:t>
                    </m:r>
                    <m:r>
                      <a:rPr lang="en-US" sz="1600" b="1" i="1">
                        <a:latin typeface="Cambria Math"/>
                      </a:rPr>
                      <m:t>=</m:t>
                    </m:r>
                    <m:r>
                      <a:rPr lang="en-US" sz="1600" b="1" i="1" smtClean="0">
                        <a:latin typeface="Cambria Math"/>
                      </a:rPr>
                      <m:t>𝟐</m:t>
                    </m:r>
                    <m:d>
                      <m:dPr>
                        <m:ctrlPr>
                          <a:rPr lang="en-US" sz="16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600" b="1" i="1" smtClean="0"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1600" b="1" i="1">
                        <a:latin typeface="Cambria Math"/>
                      </a:rPr>
                      <m:t>+</m:t>
                    </m:r>
                  </m:oMath>
                </a14:m>
                <a:r>
                  <a:rPr lang="en-US" sz="1600" b="1" dirty="0" smtClean="0"/>
                  <a:t>1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</a:rPr>
                        <m:t>𝒙</m:t>
                      </m:r>
                      <m:r>
                        <a:rPr lang="en-US" sz="1600" b="1" i="1" smtClean="0">
                          <a:latin typeface="Cambria Math"/>
                        </a:rPr>
                        <m:t>=−</m:t>
                      </m:r>
                      <m:r>
                        <a:rPr lang="en-US" sz="16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1600" b="1" dirty="0" smtClean="0"/>
              </a:p>
              <a:p>
                <a:pPr algn="ctr"/>
                <a:endParaRPr lang="en-US" sz="1600" b="1" dirty="0"/>
              </a:p>
              <a:p>
                <a:pPr algn="ctr"/>
                <a:r>
                  <a:rPr lang="en-US" sz="1600" b="1" dirty="0" smtClean="0"/>
                  <a:t>P’: (-1, -1)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8400" y="1375217"/>
                <a:ext cx="3850640" cy="4278094"/>
              </a:xfrm>
              <a:prstGeom prst="rect">
                <a:avLst/>
              </a:prstGeom>
              <a:blipFill rotWithShape="1">
                <a:blip r:embed="rId2"/>
                <a:stretch>
                  <a:fillRect b="-9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 flipV="1">
            <a:off x="818765" y="4488730"/>
            <a:ext cx="3777731" cy="1"/>
          </a:xfrm>
          <a:prstGeom prst="line">
            <a:avLst/>
          </a:prstGeom>
          <a:ln w="22225">
            <a:solidFill>
              <a:srgbClr val="AA72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2011075" y="4440688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64924" y="4435311"/>
            <a:ext cx="64545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21673" y="2150380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N (0,1)</a:t>
            </a:r>
            <a:endParaRPr lang="en-US" sz="1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966984" y="4526198"/>
            <a:ext cx="7809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S (0,-1)</a:t>
            </a:r>
            <a:endParaRPr lang="en-US" sz="1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530986" y="2992824"/>
            <a:ext cx="940899" cy="21544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400" b="1" dirty="0" smtClean="0"/>
              <a:t>P (-0.4, 0.2)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7296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625811" y="2769969"/>
            <a:ext cx="1125566" cy="30777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 (-0.4, 0.2)</a:t>
            </a:r>
            <a:endParaRPr lang="en-US" sz="14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Similar Triangles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3018005" y="2206195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578730" y="3111630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2073609" y="2206195"/>
            <a:ext cx="998187" cy="202216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5" idx="4"/>
          </p:cNvCxnSpPr>
          <p:nvPr/>
        </p:nvCxnSpPr>
        <p:spPr>
          <a:xfrm flipH="1">
            <a:off x="3050280" y="2281498"/>
            <a:ext cx="4301" cy="1920241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219605" y="4091208"/>
            <a:ext cx="780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P’(x,-1)</a:t>
            </a:r>
            <a:endParaRPr lang="en-US" sz="1400" b="1" dirty="0"/>
          </a:p>
        </p:txBody>
      </p:sp>
      <p:sp>
        <p:nvSpPr>
          <p:cNvPr id="45" name="Oval 44"/>
          <p:cNvSpPr/>
          <p:nvPr/>
        </p:nvSpPr>
        <p:spPr>
          <a:xfrm>
            <a:off x="2064156" y="4164087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018005" y="4158710"/>
            <a:ext cx="73152" cy="75303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74755" y="1873779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N (0,1)</a:t>
            </a:r>
            <a:endParaRPr lang="en-US" sz="1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035989" y="4201739"/>
            <a:ext cx="7809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S (0,-1)</a:t>
            </a:r>
            <a:endParaRPr lang="en-US" sz="1400" b="1" dirty="0"/>
          </a:p>
        </p:txBody>
      </p:sp>
      <p:cxnSp>
        <p:nvCxnSpPr>
          <p:cNvPr id="27" name="Straight Connector 26"/>
          <p:cNvCxnSpPr>
            <a:stCxn id="14" idx="2"/>
          </p:cNvCxnSpPr>
          <p:nvPr/>
        </p:nvCxnSpPr>
        <p:spPr>
          <a:xfrm flipH="1">
            <a:off x="2128702" y="4196362"/>
            <a:ext cx="889303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2627144" y="3164096"/>
            <a:ext cx="42313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428936" y="2208681"/>
            <a:ext cx="1320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494975" y="2213605"/>
            <a:ext cx="1" cy="20116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428936" y="4223380"/>
            <a:ext cx="1320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482512" y="303304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2</a:t>
            </a:r>
            <a:endParaRPr lang="en-US" sz="1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3012032" y="2589443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0.8</a:t>
            </a:r>
            <a:endParaRPr lang="en-US" sz="14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2415669" y="4152987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-x</a:t>
            </a:r>
            <a:endParaRPr lang="en-US" sz="14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2602857" y="3145156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0.4</a:t>
            </a:r>
            <a:endParaRPr lang="en-US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4766232" y="1955345"/>
                <a:ext cx="3850640" cy="2770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/>
                  <a:t>Using similar triangles: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16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1600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1600" b="1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1600" b="1" i="1" smtClean="0"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sz="16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1600" b="1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16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1600" b="1" dirty="0" smtClean="0"/>
              </a:p>
              <a:p>
                <a:pPr algn="ctr"/>
                <a:endParaRPr lang="en-US" sz="1600" b="1" dirty="0" smtClean="0"/>
              </a:p>
              <a:p>
                <a:pPr algn="ctr"/>
                <a:r>
                  <a:rPr lang="en-US" sz="1600" b="1" dirty="0" smtClean="0"/>
                  <a:t>Cross multiply</a:t>
                </a:r>
                <a:r>
                  <a:rPr lang="en-US" sz="1600" b="1" i="1" dirty="0" smtClean="0"/>
                  <a:t>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</a:rPr>
                        <m:t>𝟐</m:t>
                      </m:r>
                      <m:r>
                        <a:rPr lang="en-US" sz="1600" b="1" i="1" smtClean="0">
                          <a:latin typeface="Cambria Math"/>
                        </a:rPr>
                        <m:t>∗</m:t>
                      </m:r>
                      <m:r>
                        <a:rPr lang="en-US" sz="1600" b="1" i="1" smtClean="0">
                          <a:latin typeface="Cambria Math"/>
                        </a:rPr>
                        <m:t>𝟎</m:t>
                      </m:r>
                      <m:r>
                        <a:rPr lang="en-US" sz="1600" b="1" i="1" smtClean="0">
                          <a:latin typeface="Cambria Math"/>
                        </a:rPr>
                        <m:t>.</m:t>
                      </m:r>
                      <m:r>
                        <a:rPr lang="en-US" sz="1600" b="1" i="1" smtClean="0">
                          <a:latin typeface="Cambria Math"/>
                        </a:rPr>
                        <m:t>𝟒</m:t>
                      </m:r>
                      <m:r>
                        <a:rPr lang="en-US" sz="1600" b="1" i="1" smtClean="0"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latin typeface="Cambria Math"/>
                        </a:rPr>
                        <m:t>𝟎</m:t>
                      </m:r>
                      <m:r>
                        <a:rPr lang="en-US" sz="1600" b="1" i="1" smtClean="0">
                          <a:latin typeface="Cambria Math"/>
                        </a:rPr>
                        <m:t>.</m:t>
                      </m:r>
                      <m:r>
                        <a:rPr lang="en-US" sz="1600" b="1" i="1" smtClean="0">
                          <a:latin typeface="Cambria Math"/>
                        </a:rPr>
                        <m:t>𝟖</m:t>
                      </m:r>
                      <m:r>
                        <a:rPr lang="en-US" sz="1600" b="1" i="1" smtClean="0">
                          <a:latin typeface="Cambria Math"/>
                        </a:rPr>
                        <m:t>∗</m:t>
                      </m:r>
                      <m:d>
                        <m:d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1600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en-US" sz="1600" b="1" dirty="0" smtClean="0"/>
              </a:p>
              <a:p>
                <a:pPr algn="ctr"/>
                <a:endParaRPr lang="en-US" sz="1600" b="1" dirty="0" smtClean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</a:rPr>
                        <m:t>𝟎</m:t>
                      </m:r>
                      <m:r>
                        <a:rPr lang="en-US" sz="1600" b="1" i="1" smtClean="0">
                          <a:latin typeface="Cambria Math"/>
                        </a:rPr>
                        <m:t>.</m:t>
                      </m:r>
                      <m:r>
                        <a:rPr lang="en-US" sz="1600" b="1" i="1" smtClean="0">
                          <a:latin typeface="Cambria Math"/>
                        </a:rPr>
                        <m:t>𝟖</m:t>
                      </m:r>
                      <m:r>
                        <a:rPr lang="en-US" sz="1600" b="1" i="1"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latin typeface="Cambria Math"/>
                        </a:rPr>
                        <m:t>−</m:t>
                      </m:r>
                      <m:r>
                        <a:rPr lang="en-US" sz="1600" b="1" i="1">
                          <a:latin typeface="Cambria Math"/>
                        </a:rPr>
                        <m:t>𝟎</m:t>
                      </m:r>
                      <m:r>
                        <a:rPr lang="en-US" sz="1600" b="1" i="1">
                          <a:latin typeface="Cambria Math"/>
                        </a:rPr>
                        <m:t>.</m:t>
                      </m:r>
                      <m:r>
                        <a:rPr lang="en-US" sz="1600" b="1" i="1">
                          <a:latin typeface="Cambria Math"/>
                        </a:rPr>
                        <m:t>𝟖</m:t>
                      </m:r>
                      <m:r>
                        <a:rPr lang="en-US" sz="16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sz="1600" b="1" dirty="0" smtClean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/>
                        </a:rPr>
                        <m:t>𝒙</m:t>
                      </m:r>
                      <m:r>
                        <a:rPr lang="en-US" sz="1600" b="1" i="1">
                          <a:latin typeface="Cambria Math"/>
                        </a:rPr>
                        <m:t>=−</m:t>
                      </m:r>
                      <m:r>
                        <a:rPr lang="en-US" sz="16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1600" b="1" dirty="0" smtClean="0"/>
              </a:p>
              <a:p>
                <a:pPr algn="ctr"/>
                <a:endParaRPr lang="en-US" sz="1600" b="1" dirty="0"/>
              </a:p>
              <a:p>
                <a:pPr algn="ctr"/>
                <a:r>
                  <a:rPr lang="en-US" sz="1600" b="1" dirty="0"/>
                  <a:t>P’: (-1, -1</a:t>
                </a:r>
                <a:r>
                  <a:rPr lang="en-US" sz="1600" b="1" dirty="0" smtClean="0"/>
                  <a:t>)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232" y="1955345"/>
                <a:ext cx="3850640" cy="2770951"/>
              </a:xfrm>
              <a:prstGeom prst="rect">
                <a:avLst/>
              </a:prstGeom>
              <a:blipFill rotWithShape="1">
                <a:blip r:embed="rId2"/>
                <a:stretch>
                  <a:fillRect t="-661" b="-2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/>
          <p:cNvSpPr/>
          <p:nvPr/>
        </p:nvSpPr>
        <p:spPr>
          <a:xfrm>
            <a:off x="580312" y="1770990"/>
            <a:ext cx="4185920" cy="3068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86503" y="5418563"/>
            <a:ext cx="59709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You could imagine extending these ideas to add another dimension!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86302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40526" y="101601"/>
            <a:ext cx="8203473" cy="816989"/>
          </a:xfrm>
        </p:spPr>
        <p:txBody>
          <a:bodyPr/>
          <a:lstStyle/>
          <a:p>
            <a:r>
              <a:rPr lang="en-US" dirty="0" smtClean="0"/>
              <a:t>Converting Between Projections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2596" y="1056867"/>
                <a:ext cx="263405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/>
                  <a:t>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400" b="1" i="1">
                        <a:latin typeface="Cambria Math"/>
                      </a:rPr>
                      <m:t>φ</m:t>
                    </m:r>
                    <m:r>
                      <a:rPr lang="el-GR" sz="1400" b="1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1400" b="1" dirty="0" smtClean="0"/>
                  <a:t>is latitude,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400" b="1" i="1">
                        <a:latin typeface="Cambria Math"/>
                      </a:rPr>
                      <m:t>λ</m:t>
                    </m:r>
                    <m:r>
                      <a:rPr lang="el-GR" sz="1400" b="1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1400" b="1" dirty="0" smtClean="0"/>
                  <a:t>is longitude:</a:t>
                </a:r>
                <a:endParaRPr lang="en-US" sz="14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596" y="1056867"/>
                <a:ext cx="2634054" cy="307777"/>
              </a:xfrm>
              <a:prstGeom prst="rect">
                <a:avLst/>
              </a:prstGeom>
              <a:blipFill rotWithShape="1">
                <a:blip r:embed="rId2"/>
                <a:stretch>
                  <a:fillRect l="-462" t="-1961" r="-231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99690" y="1470777"/>
                <a:ext cx="2016771" cy="165359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latin typeface="+mj-lt"/>
                  </a:rPr>
                  <a:t>Mercator projection:</a:t>
                </a:r>
              </a:p>
              <a:p>
                <a:pPr algn="ctr"/>
                <a:endParaRPr lang="en-US" sz="1400" b="1" i="1" dirty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𝒙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1400" b="1" i="1" smtClean="0">
                          <a:latin typeface="Cambria Math"/>
                        </a:rPr>
                        <m:t>λ</m:t>
                      </m:r>
                    </m:oMath>
                  </m:oMathPara>
                </a14:m>
                <a:endParaRPr lang="en-US" sz="1400" b="1" dirty="0" smtClean="0"/>
              </a:p>
              <a:p>
                <a:pPr algn="ctr"/>
                <a:endParaRPr lang="en-US" sz="1400" b="1" i="1" dirty="0" smtClean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𝒚</m:t>
                      </m:r>
                      <m:r>
                        <a:rPr lang="en-US" sz="14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4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400" b="1" i="0" smtClean="0">
                          <a:latin typeface="Cambria Math"/>
                        </a:rPr>
                        <m:t> </m:t>
                      </m:r>
                      <m:r>
                        <a:rPr lang="en-US" sz="1400" b="1" i="0" smtClean="0">
                          <a:latin typeface="Cambria Math"/>
                        </a:rPr>
                        <m:t>𝐥𝐧</m:t>
                      </m:r>
                      <m:d>
                        <m:d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14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1400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14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400" b="1" i="0" smtClean="0">
                                  <a:latin typeface="Cambria Math"/>
                                </a:rPr>
                                <m:t>𝐬𝐢𝐧</m:t>
                              </m:r>
                              <m:r>
                                <a:rPr lang="en-US" sz="1400" b="1" i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l-GR" sz="1400" b="1" i="1">
                                  <a:latin typeface="Cambria Math"/>
                                </a:rPr>
                                <m:t>φ</m:t>
                              </m:r>
                            </m:num>
                            <m:den>
                              <m:r>
                                <a:rPr lang="en-US" sz="1400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14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400" b="1" i="0" smtClean="0">
                                  <a:latin typeface="Cambria Math"/>
                                </a:rPr>
                                <m:t>𝐬𝐢𝐧</m:t>
                              </m:r>
                              <m:r>
                                <a:rPr lang="en-US" sz="1400" b="1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l-GR" sz="1400" b="1" i="1">
                                  <a:latin typeface="Cambria Math"/>
                                </a:rPr>
                                <m:t>φ</m:t>
                              </m:r>
                            </m:den>
                          </m:f>
                        </m:e>
                      </m:d>
                      <m:r>
                        <a:rPr lang="en-US" sz="1400" b="1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1400" b="1" dirty="0"/>
              </a:p>
              <a:p>
                <a:pPr algn="ctr"/>
                <a:endParaRPr lang="en-US" sz="14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690" y="1470777"/>
                <a:ext cx="2016771" cy="1653594"/>
              </a:xfrm>
              <a:prstGeom prst="rect">
                <a:avLst/>
              </a:prstGeom>
              <a:blipFill rotWithShape="1">
                <a:blip r:embed="rId3"/>
                <a:stretch>
                  <a:fillRect l="-30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55338" y="3948163"/>
                <a:ext cx="4305474" cy="207864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latin typeface="+mj-lt"/>
                  </a:rPr>
                  <a:t>Stereographic projection:</a:t>
                </a:r>
              </a:p>
              <a:p>
                <a:pPr algn="ctr"/>
                <a:endParaRPr lang="en-US" sz="1400" b="1" i="1" dirty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𝒙</m:t>
                      </m:r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𝑹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𝐜𝐨𝐬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1400" b="1" i="1">
                              <a:latin typeface="Cambria Math"/>
                            </a:rPr>
                            <m:t>φ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𝐬𝐢𝐧</m:t>
                          </m:r>
                          <m:d>
                            <m:dPr>
                              <m:ctrlPr>
                                <a:rPr lang="en-US" sz="14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400" b="1" i="1">
                                  <a:latin typeface="Cambria Math"/>
                                </a:rPr>
                                <m:t>λ</m:t>
                              </m:r>
                              <m:r>
                                <a:rPr lang="en-US" sz="1400" b="1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4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400" b="1" i="1">
                                      <a:latin typeface="Cambria Math"/>
                                    </a:rPr>
                                    <m:t>λ</m:t>
                                  </m:r>
                                </m:e>
                                <m:sub>
                                  <m:r>
                                    <a:rPr lang="en-US" sz="1400" b="1" i="1" smtClean="0"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𝐬𝐢𝐧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14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400" b="1" i="1">
                                  <a:latin typeface="Cambria Math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sz="14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4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𝐬𝐢𝐧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1400" b="1" i="1">
                              <a:latin typeface="Cambria Math"/>
                            </a:rPr>
                            <m:t>φ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𝐜𝐨𝐬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14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400" b="1" i="1">
                                  <a:latin typeface="Cambria Math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sz="14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4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𝐜𝐨𝐬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1400" b="1" i="1">
                              <a:latin typeface="Cambria Math"/>
                            </a:rPr>
                            <m:t>φ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𝐜𝐨𝐬</m:t>
                          </m:r>
                          <m:d>
                            <m:dPr>
                              <m:ctrlPr>
                                <a:rPr lang="en-US" sz="14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400" b="1" i="1">
                                  <a:latin typeface="Cambria Math"/>
                                </a:rPr>
                                <m:t>λ</m:t>
                              </m:r>
                              <m:r>
                                <a:rPr lang="en-US" sz="1400" b="1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4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400" b="1" i="1">
                                      <a:latin typeface="Cambria Math"/>
                                    </a:rPr>
                                    <m:t>λ</m:t>
                                  </m:r>
                                </m:e>
                                <m:sub>
                                  <m:r>
                                    <a:rPr lang="en-US" sz="1400" b="1" i="1" smtClean="0"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US" sz="1400" b="1" dirty="0" smtClean="0"/>
              </a:p>
              <a:p>
                <a:pPr algn="ctr"/>
                <a:endParaRPr lang="en-US" sz="1400" b="1" i="1" dirty="0" smtClean="0">
                  <a:latin typeface="Cambria Math"/>
                </a:endParaRPr>
              </a:p>
              <a:p>
                <a:pPr algn="ctr"/>
                <a:endParaRPr lang="en-US" sz="1400" b="1" i="1" dirty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𝒚</m:t>
                      </m:r>
                      <m:r>
                        <a:rPr lang="en-US" sz="14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1" i="1">
                              <a:latin typeface="Cambria Math"/>
                            </a:rPr>
                            <m:t>𝟐</m:t>
                          </m:r>
                          <m:r>
                            <a:rPr lang="en-US" sz="1400" b="1" i="1">
                              <a:latin typeface="Cambria Math"/>
                            </a:rPr>
                            <m:t> </m:t>
                          </m:r>
                          <m:r>
                            <a:rPr lang="en-US" sz="1400" b="1" i="1">
                              <a:latin typeface="Cambria Math"/>
                            </a:rPr>
                            <m:t>𝑹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 [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𝐜𝐨𝐬</m:t>
                          </m:r>
                          <m:r>
                            <a:rPr lang="en-US" sz="1400" b="1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400" b="1" i="1">
                                  <a:latin typeface="Cambria Math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sz="14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400" b="1" i="1">
                              <a:latin typeface="Cambria Math"/>
                            </a:rPr>
                            <m:t> </m:t>
                          </m:r>
                          <m:r>
                            <a:rPr lang="en-US" sz="1400" b="1">
                              <a:latin typeface="Cambria Math"/>
                            </a:rPr>
                            <m:t>𝐬𝐢𝐧</m:t>
                          </m:r>
                          <m:r>
                            <a:rPr lang="en-US" sz="1400" b="1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1400" b="1" i="1">
                              <a:latin typeface="Cambria Math"/>
                            </a:rPr>
                            <m:t>φ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1400" b="1" i="0" smtClean="0">
                              <a:latin typeface="Cambria Math"/>
                            </a:rPr>
                            <m:t>𝐬𝐢𝐧</m:t>
                          </m:r>
                          <m:r>
                            <a:rPr lang="en-US" sz="1400" b="1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400" b="1" i="1">
                                  <a:latin typeface="Cambria Math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sz="14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400" b="1" i="1">
                              <a:latin typeface="Cambria Math"/>
                            </a:rPr>
                            <m:t> </m:t>
                          </m:r>
                          <m:r>
                            <a:rPr lang="en-US" sz="1400" b="1">
                              <a:latin typeface="Cambria Math"/>
                            </a:rPr>
                            <m:t>𝐜𝐨𝐬</m:t>
                          </m:r>
                          <m:r>
                            <a:rPr lang="en-US" sz="1400" b="1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1400" b="1" i="1">
                              <a:latin typeface="Cambria Math"/>
                            </a:rPr>
                            <m:t>φ</m:t>
                          </m:r>
                          <m:r>
                            <a:rPr lang="en-US" sz="1400" b="1" i="1">
                              <a:latin typeface="Cambria Math"/>
                            </a:rPr>
                            <m:t> </m:t>
                          </m:r>
                          <m:r>
                            <a:rPr lang="en-US" sz="1400" b="1">
                              <a:latin typeface="Cambria Math"/>
                            </a:rPr>
                            <m:t>𝐜𝐨𝐬</m:t>
                          </m:r>
                          <m:d>
                            <m:d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400" b="1" i="1">
                                  <a:latin typeface="Cambria Math"/>
                                </a:rPr>
                                <m:t>λ</m:t>
                              </m:r>
                              <m:r>
                                <a:rPr lang="en-US" sz="1400" b="1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400" b="1" i="1">
                                      <a:latin typeface="Cambria Math"/>
                                    </a:rPr>
                                    <m:t>λ</m:t>
                                  </m:r>
                                </m:e>
                                <m:sub>
                                  <m:r>
                                    <a:rPr lang="en-US" sz="1400" b="1" i="1" smtClean="0"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400" b="1" i="1" smtClean="0">
                              <a:latin typeface="Cambria Math"/>
                            </a:rPr>
                            <m:t>] </m:t>
                          </m:r>
                        </m:num>
                        <m:den>
                          <m:r>
                            <a:rPr lang="en-US" sz="1400" b="1" i="1">
                              <a:latin typeface="Cambria Math"/>
                            </a:rPr>
                            <m:t>𝟏</m:t>
                          </m:r>
                          <m:r>
                            <a:rPr lang="en-US" sz="1400" b="1" i="1">
                              <a:latin typeface="Cambria Math"/>
                            </a:rPr>
                            <m:t>+</m:t>
                          </m:r>
                          <m:r>
                            <a:rPr lang="en-US" sz="1400" b="1">
                              <a:latin typeface="Cambria Math"/>
                            </a:rPr>
                            <m:t>𝐬𝐢𝐧</m:t>
                          </m:r>
                          <m:r>
                            <a:rPr lang="en-US" sz="1400" b="1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400" b="1" i="1">
                                  <a:latin typeface="Cambria Math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sz="14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400" b="1" i="1">
                              <a:latin typeface="Cambria Math"/>
                            </a:rPr>
                            <m:t> </m:t>
                          </m:r>
                          <m:r>
                            <a:rPr lang="en-US" sz="1400" b="1">
                              <a:latin typeface="Cambria Math"/>
                            </a:rPr>
                            <m:t>𝐬𝐢𝐧</m:t>
                          </m:r>
                          <m:r>
                            <a:rPr lang="en-US" sz="1400" b="1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1400" b="1" i="1">
                              <a:latin typeface="Cambria Math"/>
                            </a:rPr>
                            <m:t>φ</m:t>
                          </m:r>
                          <m:r>
                            <a:rPr lang="en-US" sz="1400" b="1" i="1">
                              <a:latin typeface="Cambria Math"/>
                            </a:rPr>
                            <m:t>+</m:t>
                          </m:r>
                          <m:r>
                            <a:rPr lang="en-US" sz="1400" b="1">
                              <a:latin typeface="Cambria Math"/>
                            </a:rPr>
                            <m:t>𝐜𝐨𝐬</m:t>
                          </m:r>
                          <m:r>
                            <a:rPr lang="en-US" sz="1400" b="1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400" b="1" i="1">
                                  <a:latin typeface="Cambria Math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sz="14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400" b="1" i="1">
                              <a:latin typeface="Cambria Math"/>
                            </a:rPr>
                            <m:t> </m:t>
                          </m:r>
                          <m:r>
                            <a:rPr lang="en-US" sz="1400" b="1">
                              <a:latin typeface="Cambria Math"/>
                            </a:rPr>
                            <m:t>𝐜𝐨𝐬</m:t>
                          </m:r>
                          <m:r>
                            <a:rPr lang="en-US" sz="1400" b="1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1400" b="1" i="1">
                              <a:latin typeface="Cambria Math"/>
                            </a:rPr>
                            <m:t>φ</m:t>
                          </m:r>
                          <m:r>
                            <a:rPr lang="en-US" sz="1400" b="1" i="1">
                              <a:latin typeface="Cambria Math"/>
                            </a:rPr>
                            <m:t> </m:t>
                          </m:r>
                          <m:r>
                            <a:rPr lang="en-US" sz="1400" b="1">
                              <a:latin typeface="Cambria Math"/>
                            </a:rPr>
                            <m:t>𝐜𝐨𝐬</m:t>
                          </m:r>
                          <m:d>
                            <m:dPr>
                              <m:ctrlPr>
                                <a:rPr lang="en-US" sz="14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sz="1400" b="1" i="1">
                                  <a:latin typeface="Cambria Math"/>
                                </a:rPr>
                                <m:t>λ</m:t>
                              </m:r>
                              <m:r>
                                <a:rPr lang="en-US" sz="1400" b="1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4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400" b="1" i="1">
                                      <a:latin typeface="Cambria Math"/>
                                    </a:rPr>
                                    <m:t>λ</m:t>
                                  </m:r>
                                </m:e>
                                <m:sub>
                                  <m:r>
                                    <a:rPr lang="en-US" sz="1400" b="1" i="1" smtClean="0"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US" sz="1400" b="1" dirty="0"/>
              </a:p>
              <a:p>
                <a:pPr algn="ctr"/>
                <a:endParaRPr lang="en-US" sz="1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38" y="3948163"/>
                <a:ext cx="4305474" cy="2078646"/>
              </a:xfrm>
              <a:prstGeom prst="rect">
                <a:avLst/>
              </a:prstGeom>
              <a:blipFill rotWithShape="1">
                <a:blip r:embed="rId4"/>
                <a:stretch>
                  <a:fillRect l="-14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2596" y="3307540"/>
                <a:ext cx="466127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/>
                  <a:t>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400" b="1" i="1">
                        <a:latin typeface="Cambria Math"/>
                      </a:rPr>
                      <m:t>φ</m:t>
                    </m:r>
                    <m:r>
                      <a:rPr lang="el-GR" sz="1400" b="1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1400" b="1" dirty="0" smtClean="0"/>
                  <a:t>is latitude,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400" b="1" i="1">
                        <a:latin typeface="Cambria Math"/>
                      </a:rPr>
                      <m:t>λ</m:t>
                    </m:r>
                    <m:r>
                      <a:rPr lang="el-GR" sz="1400" b="1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1400" b="1" dirty="0" smtClean="0"/>
                  <a:t>is longitude,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400" b="1" i="1">
                            <a:latin typeface="Cambria Math"/>
                          </a:rPr>
                          <m:t>φ</m:t>
                        </m:r>
                      </m:e>
                      <m:sub>
                        <m:r>
                          <a:rPr lang="en-US" sz="1400" b="1" i="1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l-GR" sz="1400" b="1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1400" b="1" dirty="0"/>
                  <a:t>is central latitude,</a:t>
                </a:r>
                <a:endParaRPr lang="en-US" sz="1400" b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400" b="1" i="1">
                            <a:latin typeface="Cambria Math"/>
                          </a:rPr>
                          <m:t>λ</m:t>
                        </m:r>
                      </m:e>
                      <m:sub>
                        <m:r>
                          <a:rPr lang="en-US" sz="1400" b="1" i="1" smtClean="0"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l-GR" sz="1400" b="1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1400" b="1" dirty="0"/>
                  <a:t>is </a:t>
                </a:r>
                <a:r>
                  <a:rPr lang="en-US" sz="1400" b="1" dirty="0" smtClean="0"/>
                  <a:t>central longitude, and </a:t>
                </a:r>
                <a:r>
                  <a:rPr lang="en-US" sz="1400" b="1" i="1" dirty="0" smtClean="0"/>
                  <a:t>R</a:t>
                </a:r>
                <a:r>
                  <a:rPr lang="en-US" sz="1400" b="1" dirty="0" smtClean="0"/>
                  <a:t> is local radius of Earth:</a:t>
                </a:r>
                <a:endParaRPr lang="en-US" sz="1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596" y="3307540"/>
                <a:ext cx="4661276" cy="523220"/>
              </a:xfrm>
              <a:prstGeom prst="rect">
                <a:avLst/>
              </a:prstGeom>
              <a:blipFill rotWithShape="1">
                <a:blip r:embed="rId5"/>
                <a:stretch>
                  <a:fillRect l="-261" t="-1176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6" t="35196" r="31244" b="34955"/>
          <a:stretch/>
        </p:blipFill>
        <p:spPr bwMode="auto">
          <a:xfrm>
            <a:off x="5516775" y="1428904"/>
            <a:ext cx="3340258" cy="179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8" t="17126" r="34655" b="50605"/>
          <a:stretch/>
        </p:blipFill>
        <p:spPr bwMode="auto">
          <a:xfrm>
            <a:off x="5793289" y="3909049"/>
            <a:ext cx="2787231" cy="2151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691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High school math has many applications to weather radar and forecast generation</a:t>
            </a:r>
          </a:p>
          <a:p>
            <a:endParaRPr lang="en-US" dirty="0"/>
          </a:p>
          <a:p>
            <a:r>
              <a:rPr lang="en-US" dirty="0" smtClean="0"/>
              <a:t>Calculating storm position/intensity and disseminating that information would not be possible without high school math</a:t>
            </a:r>
          </a:p>
          <a:p>
            <a:endParaRPr lang="en-US" dirty="0"/>
          </a:p>
          <a:p>
            <a:r>
              <a:rPr lang="en-US" dirty="0" smtClean="0"/>
              <a:t>Without math, we’d be left sticking our heads out the window for weather information!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22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3664" y="1485481"/>
            <a:ext cx="4255506" cy="4114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High school math is used for and </a:t>
            </a:r>
            <a:r>
              <a:rPr lang="en-US" dirty="0" smtClean="0">
                <a:solidFill>
                  <a:schemeClr val="tx1"/>
                </a:solidFill>
              </a:rPr>
              <a:t>provides the foundation </a:t>
            </a:r>
            <a:r>
              <a:rPr lang="en-US" dirty="0" smtClean="0"/>
              <a:t>of work at Lincoln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/>
              <a:t>Lots of </a:t>
            </a:r>
            <a:r>
              <a:rPr lang="en-US" dirty="0" smtClean="0"/>
              <a:t>high school math applications to weather radar and forecast generation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If we didn’t have a good grasp of trigonometry, geometry, algebra, and calculus, we couldn’t do our jobs!</a:t>
            </a:r>
          </a:p>
          <a:p>
            <a:endParaRPr lang="en-US" dirty="0"/>
          </a:p>
          <a:p>
            <a:endParaRPr lang="en-US" dirty="0" smtClean="0"/>
          </a:p>
        </p:txBody>
      </p:sp>
      <p:grpSp>
        <p:nvGrpSpPr>
          <p:cNvPr id="16" name="Group 15"/>
          <p:cNvGrpSpPr/>
          <p:nvPr/>
        </p:nvGrpSpPr>
        <p:grpSpPr>
          <a:xfrm>
            <a:off x="5172105" y="2140094"/>
            <a:ext cx="3294263" cy="2083273"/>
            <a:chOff x="2393864" y="2194560"/>
            <a:chExt cx="5347107" cy="3271147"/>
          </a:xfrm>
        </p:grpSpPr>
        <p:pic>
          <p:nvPicPr>
            <p:cNvPr id="4" name="Picture 3" descr="radarCartoon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93864" y="4728845"/>
              <a:ext cx="607304" cy="736862"/>
            </a:xfrm>
            <a:prstGeom prst="rect">
              <a:avLst/>
            </a:prstGeom>
          </p:spPr>
        </p:pic>
        <p:pic>
          <p:nvPicPr>
            <p:cNvPr id="5" name="Picture 2" descr="C:\Program Files (x86)\Microsoft Office\MEDIA\CAGCAT10\j0293828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8633" y="2194560"/>
              <a:ext cx="872338" cy="918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Straight Connector 5"/>
            <p:cNvCxnSpPr/>
            <p:nvPr/>
          </p:nvCxnSpPr>
          <p:spPr>
            <a:xfrm flipV="1">
              <a:off x="3134833" y="2887487"/>
              <a:ext cx="3733800" cy="205740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3134833" y="4944887"/>
              <a:ext cx="373380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6868633" y="2887487"/>
              <a:ext cx="0" cy="205740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/>
            <p:cNvSpPr/>
            <p:nvPr/>
          </p:nvSpPr>
          <p:spPr>
            <a:xfrm>
              <a:off x="3471297" y="4578026"/>
              <a:ext cx="609600" cy="844796"/>
            </a:xfrm>
            <a:prstGeom prst="arc">
              <a:avLst>
                <a:gd name="adj1" fmla="val 16268599"/>
                <a:gd name="adj2" fmla="val 20950349"/>
              </a:avLst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6584864" y="4665226"/>
              <a:ext cx="0" cy="279661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572392" y="4677291"/>
              <a:ext cx="283768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832264" y="493776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1"/>
                  </a:solidFill>
                </a:rPr>
                <a:t>x</a:t>
              </a:r>
              <a:endParaRPr 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980200" y="3718560"/>
              <a:ext cx="29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1"/>
                  </a:solidFill>
                </a:rPr>
                <a:t>y</a:t>
              </a:r>
              <a:endParaRPr lang="en-US" b="1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17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Radar Basics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4294967295"/>
          </p:nvPr>
        </p:nvSpPr>
        <p:spPr>
          <a:xfrm>
            <a:off x="552715" y="1395397"/>
            <a:ext cx="3581135" cy="173190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Weather radars are used to detect, locate, and measure intensity of precipitation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43213" y="3558330"/>
            <a:ext cx="785595" cy="585843"/>
            <a:chOff x="3231533" y="3883262"/>
            <a:chExt cx="785595" cy="585843"/>
          </a:xfrm>
        </p:grpSpPr>
        <p:grpSp>
          <p:nvGrpSpPr>
            <p:cNvPr id="15" name="Group 14"/>
            <p:cNvGrpSpPr/>
            <p:nvPr/>
          </p:nvGrpSpPr>
          <p:grpSpPr>
            <a:xfrm rot="1941146">
              <a:off x="3231533" y="3897363"/>
              <a:ext cx="638175" cy="571742"/>
              <a:chOff x="2743200" y="2743200"/>
              <a:chExt cx="638175" cy="571742"/>
            </a:xfrm>
          </p:grpSpPr>
          <p:sp>
            <p:nvSpPr>
              <p:cNvPr id="17" name="Arc 16"/>
              <p:cNvSpPr/>
              <p:nvPr/>
            </p:nvSpPr>
            <p:spPr>
              <a:xfrm>
                <a:off x="2743200" y="2855913"/>
                <a:ext cx="561975" cy="459029"/>
              </a:xfrm>
              <a:prstGeom prst="arc">
                <a:avLst/>
              </a:prstGeom>
              <a:ln w="317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Arc 17"/>
              <p:cNvSpPr/>
              <p:nvPr/>
            </p:nvSpPr>
            <p:spPr>
              <a:xfrm>
                <a:off x="2819400" y="2743200"/>
                <a:ext cx="561975" cy="459029"/>
              </a:xfrm>
              <a:prstGeom prst="arc">
                <a:avLst/>
              </a:prstGeom>
              <a:ln w="317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6" name="Arc 15"/>
            <p:cNvSpPr/>
            <p:nvPr/>
          </p:nvSpPr>
          <p:spPr>
            <a:xfrm rot="1941146">
              <a:off x="3455153" y="3883262"/>
              <a:ext cx="561975" cy="459029"/>
            </a:xfrm>
            <a:prstGeom prst="arc">
              <a:avLst/>
            </a:prstGeom>
            <a:ln w="317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72000" y="2029648"/>
            <a:ext cx="4080510" cy="279870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1277" y="5303463"/>
            <a:ext cx="1565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WSR-88D Weather Radar</a:t>
            </a:r>
            <a:endParaRPr lang="en-US" sz="1400" b="1" dirty="0"/>
          </a:p>
        </p:txBody>
      </p:sp>
      <p:pic>
        <p:nvPicPr>
          <p:cNvPr id="6" name="Picture 2" descr="https://www.ll.mit.edu/mission/aviation/faawxsystems/images/nexra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522" y="2804103"/>
            <a:ext cx="2217420" cy="24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radarCarto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82886" y="3769316"/>
            <a:ext cx="607304" cy="736862"/>
          </a:xfrm>
          <a:prstGeom prst="rect">
            <a:avLst/>
          </a:prstGeom>
        </p:spPr>
      </p:pic>
      <p:pic>
        <p:nvPicPr>
          <p:cNvPr id="20" name="Picture 2" descr="C:\Program Files (x86)\Microsoft Office\MEDIA\CAGCAT10\j0293828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281" y="2618605"/>
            <a:ext cx="872338" cy="91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9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radarCarto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82886" y="3769316"/>
            <a:ext cx="607304" cy="736862"/>
          </a:xfrm>
          <a:prstGeom prst="rect">
            <a:avLst/>
          </a:prstGeom>
        </p:spPr>
      </p:pic>
      <p:pic>
        <p:nvPicPr>
          <p:cNvPr id="21" name="Picture 2" descr="C:\Program Files (x86)\Microsoft Office\MEDIA\CAGCAT10\j0293828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281" y="2618605"/>
            <a:ext cx="872338" cy="91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6507792" y="3077634"/>
            <a:ext cx="785595" cy="585843"/>
            <a:chOff x="3231533" y="3883262"/>
            <a:chExt cx="785595" cy="585843"/>
          </a:xfrm>
        </p:grpSpPr>
        <p:grpSp>
          <p:nvGrpSpPr>
            <p:cNvPr id="24" name="Group 23"/>
            <p:cNvGrpSpPr/>
            <p:nvPr/>
          </p:nvGrpSpPr>
          <p:grpSpPr>
            <a:xfrm rot="1941146">
              <a:off x="3231533" y="3897363"/>
              <a:ext cx="638175" cy="571742"/>
              <a:chOff x="2743200" y="2743200"/>
              <a:chExt cx="638175" cy="571742"/>
            </a:xfrm>
          </p:grpSpPr>
          <p:sp>
            <p:nvSpPr>
              <p:cNvPr id="26" name="Arc 25"/>
              <p:cNvSpPr/>
              <p:nvPr/>
            </p:nvSpPr>
            <p:spPr>
              <a:xfrm>
                <a:off x="2743200" y="2855913"/>
                <a:ext cx="561975" cy="459029"/>
              </a:xfrm>
              <a:prstGeom prst="arc">
                <a:avLst/>
              </a:prstGeom>
              <a:ln w="317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Arc 26"/>
              <p:cNvSpPr/>
              <p:nvPr/>
            </p:nvSpPr>
            <p:spPr>
              <a:xfrm>
                <a:off x="2819400" y="2743200"/>
                <a:ext cx="561975" cy="459029"/>
              </a:xfrm>
              <a:prstGeom prst="arc">
                <a:avLst/>
              </a:prstGeom>
              <a:ln w="317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Arc 24"/>
            <p:cNvSpPr/>
            <p:nvPr/>
          </p:nvSpPr>
          <p:spPr>
            <a:xfrm rot="1941146">
              <a:off x="3455153" y="3883262"/>
              <a:ext cx="561975" cy="459029"/>
            </a:xfrm>
            <a:prstGeom prst="arc">
              <a:avLst/>
            </a:prstGeom>
            <a:ln w="317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4572000" y="2029648"/>
            <a:ext cx="4080510" cy="279870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Radar Basics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4294967295"/>
          </p:nvPr>
        </p:nvSpPr>
        <p:spPr>
          <a:xfrm>
            <a:off x="552715" y="1395397"/>
            <a:ext cx="3581135" cy="173190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Weather radars are used to detect, locate, and measure intensity of precipitation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41277" y="5303463"/>
            <a:ext cx="1565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WSR-88D Weather Radar</a:t>
            </a:r>
            <a:endParaRPr lang="en-US" sz="1400" b="1" dirty="0"/>
          </a:p>
        </p:txBody>
      </p:sp>
      <p:pic>
        <p:nvPicPr>
          <p:cNvPr id="18" name="Picture 2" descr="https://www.ll.mit.edu/mission/aviation/faawxsystems/images/nexrad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522" y="2804103"/>
            <a:ext cx="2217420" cy="24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42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572000" y="2029648"/>
            <a:ext cx="4080510" cy="2798704"/>
            <a:chOff x="2571750" y="2359188"/>
            <a:chExt cx="4080510" cy="2798704"/>
          </a:xfrm>
        </p:grpSpPr>
        <p:pic>
          <p:nvPicPr>
            <p:cNvPr id="20" name="Picture 19" descr="radarCarto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82636" y="4098856"/>
              <a:ext cx="607304" cy="736862"/>
            </a:xfrm>
            <a:prstGeom prst="rect">
              <a:avLst/>
            </a:prstGeom>
          </p:spPr>
        </p:pic>
        <p:pic>
          <p:nvPicPr>
            <p:cNvPr id="21" name="Picture 2" descr="C:\Program Files (x86)\Microsoft Office\MEDIA\CAGCAT10\j0293828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5031" y="2948145"/>
              <a:ext cx="872338" cy="918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2" name="Group 21"/>
            <p:cNvGrpSpPr/>
            <p:nvPr/>
          </p:nvGrpSpPr>
          <p:grpSpPr>
            <a:xfrm rot="10800000">
              <a:off x="4831391" y="3322489"/>
              <a:ext cx="785595" cy="585843"/>
              <a:chOff x="3231533" y="3883262"/>
              <a:chExt cx="785595" cy="585843"/>
            </a:xfrm>
          </p:grpSpPr>
          <p:grpSp>
            <p:nvGrpSpPr>
              <p:cNvPr id="24" name="Group 23"/>
              <p:cNvGrpSpPr/>
              <p:nvPr/>
            </p:nvGrpSpPr>
            <p:grpSpPr>
              <a:xfrm rot="1941146">
                <a:off x="3231533" y="3897363"/>
                <a:ext cx="638175" cy="571742"/>
                <a:chOff x="2743200" y="2743200"/>
                <a:chExt cx="638175" cy="571742"/>
              </a:xfrm>
            </p:grpSpPr>
            <p:sp>
              <p:nvSpPr>
                <p:cNvPr id="26" name="Arc 25"/>
                <p:cNvSpPr/>
                <p:nvPr/>
              </p:nvSpPr>
              <p:spPr>
                <a:xfrm>
                  <a:off x="2743200" y="2855913"/>
                  <a:ext cx="561975" cy="459029"/>
                </a:xfrm>
                <a:prstGeom prst="arc">
                  <a:avLst/>
                </a:prstGeom>
                <a:ln w="317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Arc 26"/>
                <p:cNvSpPr/>
                <p:nvPr/>
              </p:nvSpPr>
              <p:spPr>
                <a:xfrm>
                  <a:off x="2819400" y="2743200"/>
                  <a:ext cx="561975" cy="459029"/>
                </a:xfrm>
                <a:prstGeom prst="arc">
                  <a:avLst/>
                </a:prstGeom>
                <a:ln w="317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5" name="Arc 24"/>
              <p:cNvSpPr/>
              <p:nvPr/>
            </p:nvSpPr>
            <p:spPr>
              <a:xfrm rot="1941146">
                <a:off x="3455153" y="3883262"/>
                <a:ext cx="561975" cy="459029"/>
              </a:xfrm>
              <a:prstGeom prst="arc">
                <a:avLst/>
              </a:prstGeom>
              <a:ln w="3175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Rectangle 22"/>
            <p:cNvSpPr/>
            <p:nvPr/>
          </p:nvSpPr>
          <p:spPr>
            <a:xfrm>
              <a:off x="2571750" y="2359188"/>
              <a:ext cx="4080510" cy="279870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Radar Basics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4294967295"/>
          </p:nvPr>
        </p:nvSpPr>
        <p:spPr>
          <a:xfrm>
            <a:off x="552715" y="1395397"/>
            <a:ext cx="3581135" cy="173190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Weather radars are used to detect, locate, and measure intensity of precipitation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41277" y="5303463"/>
            <a:ext cx="1565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WSR-88D Weather Radar</a:t>
            </a:r>
            <a:endParaRPr lang="en-US" sz="1400" b="1" dirty="0"/>
          </a:p>
        </p:txBody>
      </p:sp>
      <p:pic>
        <p:nvPicPr>
          <p:cNvPr id="18" name="Picture 2" descr="https://www.ll.mit.edu/mission/aviation/faawxsystems/images/nexrad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522" y="2804103"/>
            <a:ext cx="2217420" cy="24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42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572000" y="2029648"/>
            <a:ext cx="4080510" cy="2798704"/>
            <a:chOff x="2571750" y="2359188"/>
            <a:chExt cx="4080510" cy="2798704"/>
          </a:xfrm>
        </p:grpSpPr>
        <p:pic>
          <p:nvPicPr>
            <p:cNvPr id="20" name="Picture 19" descr="radarCarto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82636" y="4098856"/>
              <a:ext cx="607304" cy="736862"/>
            </a:xfrm>
            <a:prstGeom prst="rect">
              <a:avLst/>
            </a:prstGeom>
          </p:spPr>
        </p:pic>
        <p:pic>
          <p:nvPicPr>
            <p:cNvPr id="21" name="Picture 2" descr="C:\Program Files (x86)\Microsoft Office\MEDIA\CAGCAT10\j0293828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5031" y="2948145"/>
              <a:ext cx="872338" cy="918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2" name="Group 21"/>
            <p:cNvGrpSpPr/>
            <p:nvPr/>
          </p:nvGrpSpPr>
          <p:grpSpPr>
            <a:xfrm rot="10800000">
              <a:off x="3581401" y="3833756"/>
              <a:ext cx="785595" cy="585843"/>
              <a:chOff x="3231533" y="3883262"/>
              <a:chExt cx="785595" cy="585843"/>
            </a:xfrm>
          </p:grpSpPr>
          <p:grpSp>
            <p:nvGrpSpPr>
              <p:cNvPr id="24" name="Group 23"/>
              <p:cNvGrpSpPr/>
              <p:nvPr/>
            </p:nvGrpSpPr>
            <p:grpSpPr>
              <a:xfrm rot="1941146">
                <a:off x="3231533" y="3897363"/>
                <a:ext cx="638175" cy="571742"/>
                <a:chOff x="2743200" y="2743200"/>
                <a:chExt cx="638175" cy="571742"/>
              </a:xfrm>
            </p:grpSpPr>
            <p:sp>
              <p:nvSpPr>
                <p:cNvPr id="26" name="Arc 25"/>
                <p:cNvSpPr/>
                <p:nvPr/>
              </p:nvSpPr>
              <p:spPr>
                <a:xfrm>
                  <a:off x="2743200" y="2855913"/>
                  <a:ext cx="561975" cy="459029"/>
                </a:xfrm>
                <a:prstGeom prst="arc">
                  <a:avLst/>
                </a:prstGeom>
                <a:ln w="317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Arc 26"/>
                <p:cNvSpPr/>
                <p:nvPr/>
              </p:nvSpPr>
              <p:spPr>
                <a:xfrm>
                  <a:off x="2819400" y="2743200"/>
                  <a:ext cx="561975" cy="459029"/>
                </a:xfrm>
                <a:prstGeom prst="arc">
                  <a:avLst/>
                </a:prstGeom>
                <a:ln w="317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5" name="Arc 24"/>
              <p:cNvSpPr/>
              <p:nvPr/>
            </p:nvSpPr>
            <p:spPr>
              <a:xfrm rot="1941146">
                <a:off x="3455153" y="3883262"/>
                <a:ext cx="561975" cy="459029"/>
              </a:xfrm>
              <a:prstGeom prst="arc">
                <a:avLst/>
              </a:prstGeom>
              <a:ln w="3175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Rectangle 22"/>
            <p:cNvSpPr/>
            <p:nvPr/>
          </p:nvSpPr>
          <p:spPr>
            <a:xfrm>
              <a:off x="2571750" y="2359188"/>
              <a:ext cx="4080510" cy="279870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Radar Basics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4294967295"/>
          </p:nvPr>
        </p:nvSpPr>
        <p:spPr>
          <a:xfrm>
            <a:off x="552715" y="1395397"/>
            <a:ext cx="3581135" cy="173190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Weather radars are used to detect, locate, and measure intensity of precipitation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41277" y="5303463"/>
            <a:ext cx="1565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WSR-88D Weather Radar</a:t>
            </a:r>
            <a:endParaRPr lang="en-US" sz="1400" b="1" dirty="0"/>
          </a:p>
        </p:txBody>
      </p:sp>
      <p:pic>
        <p:nvPicPr>
          <p:cNvPr id="18" name="Picture 2" descr="https://www.ll.mit.edu/mission/aviation/faawxsystems/images/nexrad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522" y="2804103"/>
            <a:ext cx="2217420" cy="24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42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Distances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527632" y="1735208"/>
            <a:ext cx="2499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distance = rate * time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527632" y="2339146"/>
                <a:ext cx="1168910" cy="5952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∗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𝒕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632" y="2339146"/>
                <a:ext cx="1168910" cy="59522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527632" y="3144646"/>
            <a:ext cx="3265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d</a:t>
            </a:r>
            <a:r>
              <a:rPr lang="en-US" b="1" dirty="0" smtClean="0">
                <a:solidFill>
                  <a:schemeClr val="accent1"/>
                </a:solidFill>
              </a:rPr>
              <a:t>: distance</a:t>
            </a:r>
          </a:p>
          <a:p>
            <a:r>
              <a:rPr lang="en-US" b="1" i="1" dirty="0" smtClean="0">
                <a:solidFill>
                  <a:srgbClr val="00A200"/>
                </a:solidFill>
                <a:latin typeface="Cambria" panose="02040503050406030204" pitchFamily="18" charset="0"/>
              </a:rPr>
              <a:t>c</a:t>
            </a:r>
            <a:r>
              <a:rPr lang="en-US" b="1" dirty="0" smtClean="0">
                <a:solidFill>
                  <a:srgbClr val="00A200"/>
                </a:solidFill>
              </a:rPr>
              <a:t>: speed of light </a:t>
            </a:r>
            <a:r>
              <a:rPr lang="en-US" b="1" i="1" dirty="0" smtClean="0">
                <a:solidFill>
                  <a:srgbClr val="00A200"/>
                </a:solidFill>
              </a:rPr>
              <a:t>through air</a:t>
            </a:r>
          </a:p>
          <a:p>
            <a:r>
              <a:rPr lang="en-US" b="1" i="1" dirty="0" smtClean="0">
                <a:solidFill>
                  <a:srgbClr val="7030A0"/>
                </a:solidFill>
                <a:latin typeface="Cambria" panose="02040503050406030204" pitchFamily="18" charset="0"/>
              </a:rPr>
              <a:t>t</a:t>
            </a:r>
            <a:r>
              <a:rPr lang="en-US" b="1" dirty="0" smtClean="0">
                <a:solidFill>
                  <a:srgbClr val="7030A0"/>
                </a:solidFill>
              </a:rPr>
              <a:t>: round-trip time for pulse  </a:t>
            </a:r>
          </a:p>
          <a:p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  to hit target and return</a:t>
            </a:r>
            <a:endParaRPr lang="en-US" b="1" i="1" dirty="0">
              <a:solidFill>
                <a:srgbClr val="7030A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21451" y="1640739"/>
            <a:ext cx="4080510" cy="2798704"/>
            <a:chOff x="2014840" y="1082334"/>
            <a:chExt cx="4080510" cy="2798704"/>
          </a:xfrm>
        </p:grpSpPr>
        <p:pic>
          <p:nvPicPr>
            <p:cNvPr id="4" name="Picture 3" descr="radarCartoon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44801" y="2761546"/>
              <a:ext cx="607304" cy="736862"/>
            </a:xfrm>
            <a:prstGeom prst="rect">
              <a:avLst/>
            </a:prstGeom>
          </p:spPr>
        </p:pic>
        <p:pic>
          <p:nvPicPr>
            <p:cNvPr id="5" name="Picture 2" descr="C:\Program Files (x86)\Microsoft Office\MEDIA\CAGCAT10\j0293828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7196" y="1610835"/>
              <a:ext cx="872338" cy="918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Straight Connector 5"/>
            <p:cNvCxnSpPr/>
            <p:nvPr/>
          </p:nvCxnSpPr>
          <p:spPr>
            <a:xfrm flipV="1">
              <a:off x="3043565" y="2167890"/>
              <a:ext cx="1676400" cy="76200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4666915" y="2081439"/>
              <a:ext cx="97231" cy="174226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978940" y="2853690"/>
              <a:ext cx="97231" cy="174226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729365" y="2636758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chemeClr val="accent1"/>
                  </a:solidFill>
                </a:rPr>
                <a:t>d</a:t>
              </a:r>
              <a:endParaRPr lang="en-US" b="1" i="1" dirty="0">
                <a:solidFill>
                  <a:schemeClr val="accent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014840" y="1082334"/>
              <a:ext cx="4080510" cy="279870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613186" y="5091611"/>
            <a:ext cx="7928386" cy="6065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If you can measure elapsed time accurately, you can calculate distance accurately!</a:t>
            </a:r>
          </a:p>
        </p:txBody>
      </p:sp>
    </p:spTree>
    <p:extLst>
      <p:ext uri="{BB962C8B-B14F-4D97-AF65-F5344CB8AC3E}">
        <p14:creationId xmlns:p14="http://schemas.microsoft.com/office/powerpoint/2010/main" val="8072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Distances (cont.)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799882" y="2677218"/>
                <a:ext cx="1920654" cy="16030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chemeClr val="tx2"/>
                          </a:solidFill>
                          <a:latin typeface="Cambria Math"/>
                        </a:rPr>
                        <m:t>𝐬𝐢𝐧</m:t>
                      </m:r>
                      <m:r>
                        <a:rPr lang="en-US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>
                          <a:solidFill>
                            <a:schemeClr val="tx2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b="1" i="1">
                          <a:solidFill>
                            <a:schemeClr val="tx2"/>
                          </a:solidFill>
                          <a:latin typeface="Cambria Math"/>
                        </a:rPr>
                        <m:t>°=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b="1" dirty="0" smtClean="0">
                  <a:solidFill>
                    <a:schemeClr val="tx2"/>
                  </a:solidFill>
                </a:endParaRPr>
              </a:p>
              <a:p>
                <a:endParaRPr lang="en-US" b="1" dirty="0" smtClean="0">
                  <a:solidFill>
                    <a:schemeClr val="tx2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chemeClr val="tx2"/>
                          </a:solidFill>
                          <a:latin typeface="Cambria Math"/>
                        </a:rPr>
                        <m:t>𝐜𝐨𝐬</m:t>
                      </m:r>
                      <m:r>
                        <a:rPr lang="en-US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b="1" i="1">
                          <a:solidFill>
                            <a:schemeClr val="tx2"/>
                          </a:solidFill>
                          <a:latin typeface="Cambria Math"/>
                        </a:rPr>
                        <m:t>°</m:t>
                      </m:r>
                      <m:r>
                        <a:rPr lang="en-US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b="1" dirty="0" smtClean="0">
                  <a:solidFill>
                    <a:schemeClr val="tx2"/>
                  </a:solidFill>
                </a:endParaRPr>
              </a:p>
              <a:p>
                <a:endParaRPr lang="en-US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882" y="2677218"/>
                <a:ext cx="1920654" cy="160300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radarCarto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377" y="4376344"/>
            <a:ext cx="607304" cy="736862"/>
          </a:xfrm>
          <a:prstGeom prst="rect">
            <a:avLst/>
          </a:prstGeom>
        </p:spPr>
      </p:pic>
      <p:pic>
        <p:nvPicPr>
          <p:cNvPr id="5" name="Picture 2" descr="C:\Program Files (x86)\Microsoft Office\MEDIA\CAGCAT10\j0293828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146" y="1842059"/>
            <a:ext cx="872338" cy="91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V="1">
            <a:off x="1479346" y="2534986"/>
            <a:ext cx="3733800" cy="2057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823396" y="2908859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100 km</a:t>
            </a:r>
            <a:endParaRPr lang="en-US" b="1" dirty="0">
              <a:solidFill>
                <a:schemeClr val="tx2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479346" y="4592386"/>
            <a:ext cx="37338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5213146" y="2534986"/>
            <a:ext cx="0" cy="2057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rc 9"/>
          <p:cNvSpPr/>
          <p:nvPr/>
        </p:nvSpPr>
        <p:spPr>
          <a:xfrm>
            <a:off x="1815810" y="4225525"/>
            <a:ext cx="609600" cy="844796"/>
          </a:xfrm>
          <a:prstGeom prst="arc">
            <a:avLst>
              <a:gd name="adj1" fmla="val 16268599"/>
              <a:gd name="adj2" fmla="val 20950349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414777" y="4128059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15°</a:t>
            </a:r>
            <a:endParaRPr lang="en-US" b="1" dirty="0">
              <a:solidFill>
                <a:schemeClr val="tx2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929377" y="4312725"/>
            <a:ext cx="0" cy="279661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929377" y="4312725"/>
            <a:ext cx="28376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176777" y="458525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x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24713" y="336605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y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2920" y="1451610"/>
            <a:ext cx="5955030" cy="372158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1065" y="5554980"/>
            <a:ext cx="7301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Note! In reality, radar beams usually bend </a:t>
            </a:r>
          </a:p>
          <a:p>
            <a:pPr algn="ctr"/>
            <a:r>
              <a:rPr lang="en-US" sz="1400" b="1" dirty="0" smtClean="0"/>
              <a:t>slightly towards Earth, and the Earth is not flat.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8072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ncoln_2012_v1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3767"/>
      </a:accent4>
      <a:accent5>
        <a:srgbClr val="D2DCF2"/>
      </a:accent5>
      <a:accent6>
        <a:srgbClr val="009D00"/>
      </a:accent6>
      <a:hlink>
        <a:srgbClr val="FC0128"/>
      </a:hlink>
      <a:folHlink>
        <a:srgbClr val="CECEC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>
          <a:solidFill>
            <a:srgbClr val="F05FFB"/>
          </a:solidFill>
        </a:ln>
      </a:spPr>
      <a:bodyPr rtlCol="0" anchor="ctr"/>
      <a:lstStyle>
        <a:defPPr algn="ctr"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400" b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Lincoln_2012_v1</Template>
  <TotalTime>49087</TotalTime>
  <Words>1309</Words>
  <Application>Microsoft Office PowerPoint</Application>
  <PresentationFormat>On-screen Show (4:3)</PresentationFormat>
  <Paragraphs>221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Lincoln_2012_v1</vt:lpstr>
      <vt:lpstr>WPI Mathematics Institute for Secondary Teaching (MIST) 2017</vt:lpstr>
      <vt:lpstr>Outline</vt:lpstr>
      <vt:lpstr>Introduction</vt:lpstr>
      <vt:lpstr>Radar Basics</vt:lpstr>
      <vt:lpstr>Radar Basics</vt:lpstr>
      <vt:lpstr>Radar Basics</vt:lpstr>
      <vt:lpstr>Radar Basics</vt:lpstr>
      <vt:lpstr>Calculating Distances</vt:lpstr>
      <vt:lpstr>Calculating Distances (cont.)</vt:lpstr>
      <vt:lpstr>Calculating Precipitation Intensity</vt:lpstr>
      <vt:lpstr>Calculating Storm Echo Top Heights</vt:lpstr>
      <vt:lpstr>Calculating Storm Echo Top Heights</vt:lpstr>
      <vt:lpstr>Calculating Storm Echo Top Heights</vt:lpstr>
      <vt:lpstr>Calculating Storm Echo Top Heights</vt:lpstr>
      <vt:lpstr>Polar and Cartesian Coordinates</vt:lpstr>
      <vt:lpstr>Polar and Cartesian Coordinates</vt:lpstr>
      <vt:lpstr>Converting from Polar to Cartesian</vt:lpstr>
      <vt:lpstr>Converting from Polar to Cartesian</vt:lpstr>
      <vt:lpstr>Converting from Polar to Cartesian</vt:lpstr>
      <vt:lpstr>Converting from Polar to Cartesian</vt:lpstr>
      <vt:lpstr>Mapping Projections</vt:lpstr>
      <vt:lpstr>Stereographic Projections</vt:lpstr>
      <vt:lpstr>Stereographic Projections</vt:lpstr>
      <vt:lpstr>Stereographic Projections: Simplified</vt:lpstr>
      <vt:lpstr>Stereographic Projections: Simplified</vt:lpstr>
      <vt:lpstr>Finding Line from N To P</vt:lpstr>
      <vt:lpstr>Using Similar Triangles</vt:lpstr>
      <vt:lpstr>Converting Between Projections</vt:lpstr>
      <vt:lpstr>Summary</vt:lpstr>
    </vt:vector>
  </TitlesOfParts>
  <Company>MIT Lincoln Laboratory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CONUS Print Domain</dc:title>
  <dc:creator>Bill Dupree</dc:creator>
  <cp:lastModifiedBy>Authorized User</cp:lastModifiedBy>
  <cp:revision>1148</cp:revision>
  <dcterms:created xsi:type="dcterms:W3CDTF">2012-10-23T19:01:13Z</dcterms:created>
  <dcterms:modified xsi:type="dcterms:W3CDTF">2017-06-19T14:11:52Z</dcterms:modified>
</cp:coreProperties>
</file>